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15"/>
  </p:notesMasterIdLst>
  <p:sldIdLst>
    <p:sldId id="278" r:id="rId5"/>
    <p:sldId id="279" r:id="rId6"/>
    <p:sldId id="298" r:id="rId7"/>
    <p:sldId id="315" r:id="rId8"/>
    <p:sldId id="272" r:id="rId9"/>
    <p:sldId id="307" r:id="rId10"/>
    <p:sldId id="308" r:id="rId11"/>
    <p:sldId id="309" r:id="rId12"/>
    <p:sldId id="313" r:id="rId13"/>
    <p:sldId id="25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084DB2-26D5-47DF-B77A-8613C2A238B6}" v="1" dt="2024-11-17T17:16:47.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111" autoAdjust="0"/>
  </p:normalViewPr>
  <p:slideViewPr>
    <p:cSldViewPr snapToGrid="0">
      <p:cViewPr varScale="1">
        <p:scale>
          <a:sx n="38" d="100"/>
          <a:sy n="38" d="100"/>
        </p:scale>
        <p:origin x="17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USTAKAS, GEORGE" userId="3451e2b3-b716-4852-bafe-0ca87224e052" providerId="ADAL" clId="{C1084DB2-26D5-47DF-B77A-8613C2A238B6}"/>
    <pc:docChg chg="custSel modSld">
      <pc:chgData name="MOUSTAKAS, GEORGE" userId="3451e2b3-b716-4852-bafe-0ca87224e052" providerId="ADAL" clId="{C1084DB2-26D5-47DF-B77A-8613C2A238B6}" dt="2024-11-18T01:51:26.912" v="260" actId="313"/>
      <pc:docMkLst>
        <pc:docMk/>
      </pc:docMkLst>
      <pc:sldChg chg="modSp mod delDesignElem">
        <pc:chgData name="MOUSTAKAS, GEORGE" userId="3451e2b3-b716-4852-bafe-0ca87224e052" providerId="ADAL" clId="{C1084DB2-26D5-47DF-B77A-8613C2A238B6}" dt="2024-11-17T17:19:42.239" v="3" actId="207"/>
        <pc:sldMkLst>
          <pc:docMk/>
          <pc:sldMk cId="2578409536" sldId="259"/>
        </pc:sldMkLst>
        <pc:spChg chg="mod">
          <ac:chgData name="MOUSTAKAS, GEORGE" userId="3451e2b3-b716-4852-bafe-0ca87224e052" providerId="ADAL" clId="{C1084DB2-26D5-47DF-B77A-8613C2A238B6}" dt="2024-11-17T17:19:42.239" v="3" actId="207"/>
          <ac:spMkLst>
            <pc:docMk/>
            <pc:sldMk cId="2578409536" sldId="259"/>
            <ac:spMk id="3" creationId="{46281829-95C6-4A2F-8950-8493A825F840}"/>
          </ac:spMkLst>
        </pc:spChg>
      </pc:sldChg>
      <pc:sldChg chg="modNotesTx">
        <pc:chgData name="MOUSTAKAS, GEORGE" userId="3451e2b3-b716-4852-bafe-0ca87224e052" providerId="ADAL" clId="{C1084DB2-26D5-47DF-B77A-8613C2A238B6}" dt="2024-11-18T01:51:26.912" v="260" actId="313"/>
        <pc:sldMkLst>
          <pc:docMk/>
          <pc:sldMk cId="2131568492" sldId="278"/>
        </pc:sldMkLst>
      </pc:sldChg>
      <pc:sldChg chg="modNotesTx">
        <pc:chgData name="MOUSTAKAS, GEORGE" userId="3451e2b3-b716-4852-bafe-0ca87224e052" providerId="ADAL" clId="{C1084DB2-26D5-47DF-B77A-8613C2A238B6}" dt="2024-11-18T01:43:56.487" v="73" actId="20577"/>
        <pc:sldMkLst>
          <pc:docMk/>
          <pc:sldMk cId="1090946676"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CA2121-E39C-4927-B5CE-12E0066983C9}" type="datetimeFigureOut">
              <a:rPr lang="en-US" smtClean="0"/>
              <a:t>11/17/2024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42DAA-8970-44E8-8463-882C0F47F5DD}" type="slidenum">
              <a:rPr lang="en-US" smtClean="0"/>
              <a:t>‹#›</a:t>
            </a:fld>
            <a:endParaRPr lang="en-US"/>
          </a:p>
        </p:txBody>
      </p:sp>
    </p:spTree>
    <p:extLst>
      <p:ext uri="{BB962C8B-B14F-4D97-AF65-F5344CB8AC3E}">
        <p14:creationId xmlns:p14="http://schemas.microsoft.com/office/powerpoint/2010/main" val="716116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29640" y="3373756"/>
            <a:ext cx="7437120" cy="2760345"/>
          </a:xfrm>
          <a:prstGeom prst="rect">
            <a:avLst/>
          </a:prstGeom>
        </p:spPr>
        <p:txBody>
          <a:bodyPr lIns="39136" tIns="19568" rIns="39136" bIns="19568"/>
          <a:lstStyle/>
          <a:p>
            <a:r>
              <a:rPr lang="en-US" sz="1400" dirty="0"/>
              <a:t> </a:t>
            </a:r>
            <a:endParaRPr lang="en-US" sz="1400" dirty="0">
              <a:cs typeface="Calibri"/>
            </a:endParaRPr>
          </a:p>
          <a:p>
            <a:r>
              <a:rPr lang="en-US" sz="1400" dirty="0"/>
              <a:t>Our presentation today is focused on the college search process.  Our goal is to help you start the conversation about what is the best fit for you.  We understand that many of you are at various stages of the college exploration process.  The conversation now is very much geared toward students who are starting to think about their college options.</a:t>
            </a:r>
          </a:p>
          <a:p>
            <a:endParaRPr lang="en-US" sz="1400" dirty="0">
              <a:cs typeface="Calibri"/>
            </a:endParaRPr>
          </a:p>
          <a:p>
            <a:r>
              <a:rPr lang="en-US" sz="1400" dirty="0">
                <a:cs typeface="Calibri"/>
              </a:rPr>
              <a:t>There is no need to take pictures of the slides, we will be sending </a:t>
            </a:r>
            <a:r>
              <a:rPr lang="en-US" sz="1400">
                <a:cs typeface="Calibri"/>
              </a:rPr>
              <a:t>this presentation </a:t>
            </a:r>
            <a:r>
              <a:rPr lang="en-US" sz="1400" dirty="0">
                <a:cs typeface="Calibri"/>
              </a:rPr>
              <a:t>to you.  Please check your school emails.  </a:t>
            </a:r>
          </a:p>
        </p:txBody>
      </p:sp>
    </p:spTree>
    <p:extLst>
      <p:ext uri="{BB962C8B-B14F-4D97-AF65-F5344CB8AC3E}">
        <p14:creationId xmlns:p14="http://schemas.microsoft.com/office/powerpoint/2010/main" val="502926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39136" tIns="19568" rIns="39136" bIns="19568"/>
          <a:lstStyle/>
          <a:p>
            <a:pPr>
              <a:lnSpc>
                <a:spcPct val="107000"/>
              </a:lnSpc>
              <a:spcAft>
                <a:spcPts val="342"/>
              </a:spcAft>
            </a:pPr>
            <a:r>
              <a:rPr lang="en-US" sz="1400" b="1" dirty="0">
                <a:latin typeface="Calibri"/>
                <a:ea typeface="Calibri" panose="020F0502020204030204" pitchFamily="34" charset="0"/>
                <a:cs typeface="Calibri"/>
              </a:rPr>
              <a:t>So many resources to guide you through the process…</a:t>
            </a:r>
            <a:endParaRPr lang="en-US" sz="1400" dirty="0">
              <a:latin typeface="Calibri"/>
              <a:ea typeface="Calibri" panose="020F0502020204030204" pitchFamily="34" charset="0"/>
              <a:cs typeface="Calibri"/>
            </a:endParaRPr>
          </a:p>
          <a:p>
            <a:pPr>
              <a:lnSpc>
                <a:spcPct val="107000"/>
              </a:lnSpc>
              <a:spcAft>
                <a:spcPts val="342"/>
              </a:spcAft>
            </a:pPr>
            <a:endParaRPr lang="en-US" sz="1400" dirty="0">
              <a:latin typeface="Calibri"/>
              <a:ea typeface="Calibri" panose="020F0502020204030204" pitchFamily="34" charset="0"/>
              <a:cs typeface="Calibri"/>
            </a:endParaRPr>
          </a:p>
          <a:p>
            <a:pPr>
              <a:lnSpc>
                <a:spcPct val="107000"/>
              </a:lnSpc>
              <a:spcAft>
                <a:spcPts val="342"/>
              </a:spcAft>
            </a:pPr>
            <a:r>
              <a:rPr lang="en-US" sz="1400" b="1" dirty="0">
                <a:latin typeface="Calibri"/>
                <a:ea typeface="Calibri" panose="020F0502020204030204" pitchFamily="34" charset="0"/>
                <a:cs typeface="Calibri"/>
              </a:rPr>
              <a:t>Counseling Website- </a:t>
            </a:r>
            <a:r>
              <a:rPr lang="en-US" sz="1400" dirty="0">
                <a:latin typeface="Calibri"/>
                <a:ea typeface="Calibri" panose="020F0502020204030204" pitchFamily="34" charset="0"/>
                <a:cs typeface="Calibri"/>
              </a:rPr>
              <a:t>Presentations (College Planning, Financial Aid Night), Application Process documents</a:t>
            </a:r>
          </a:p>
          <a:p>
            <a:pPr>
              <a:lnSpc>
                <a:spcPct val="107000"/>
              </a:lnSpc>
              <a:spcAft>
                <a:spcPts val="342"/>
              </a:spcAft>
            </a:pPr>
            <a:r>
              <a:rPr lang="en-US" sz="1400" b="1" dirty="0">
                <a:latin typeface="Calibri"/>
                <a:ea typeface="Calibri" panose="020F0502020204030204" pitchFamily="34" charset="0"/>
                <a:cs typeface="Calibri"/>
              </a:rPr>
              <a:t>Access Naviance - </a:t>
            </a:r>
            <a:r>
              <a:rPr lang="en-US" sz="1400" dirty="0">
                <a:latin typeface="Calibri"/>
                <a:ea typeface="Calibri" panose="020F0502020204030204" pitchFamily="34" charset="0"/>
                <a:cs typeface="Calibri"/>
              </a:rPr>
              <a:t>is the college and career research tool we primarily use in CB.  There is an immense amount of information for career exploration (see Success Plan surveys from sophomore and junior year) as well as college exploration tools to help start the search process all the  way through the application process where students will request records and organize their records and recommendations.</a:t>
            </a:r>
          </a:p>
          <a:p>
            <a:pPr>
              <a:lnSpc>
                <a:spcPct val="107000"/>
              </a:lnSpc>
              <a:spcAft>
                <a:spcPts val="342"/>
              </a:spcAft>
            </a:pPr>
            <a:r>
              <a:rPr lang="en-US" sz="1400" b="1" dirty="0">
                <a:latin typeface="Calibri"/>
                <a:ea typeface="Calibri" panose="020F0502020204030204" pitchFamily="34" charset="0"/>
                <a:cs typeface="Calibri"/>
              </a:rPr>
              <a:t>Individual Appointments- </a:t>
            </a:r>
            <a:r>
              <a:rPr lang="en-US" sz="1400" dirty="0">
                <a:latin typeface="Calibri"/>
                <a:ea typeface="Calibri" panose="020F0502020204030204" pitchFamily="34" charset="0"/>
                <a:cs typeface="Calibri"/>
              </a:rPr>
              <a:t>We ask that students initiate appointments with us as needed, as often as they need, to ask questions about the process, your own testing timeline, advice on schools, etc.  We are specifically asking that students try to see us in person.  Meeting in person is more effective and gives us a chance to get to know the student much better.  After all, some day soon we may need to write a letter of recommendation!   Students can also stop in C 106 Counseling office to make an appointments.  </a:t>
            </a:r>
          </a:p>
          <a:p>
            <a:pPr>
              <a:lnSpc>
                <a:spcPct val="107000"/>
              </a:lnSpc>
              <a:spcAft>
                <a:spcPts val="342"/>
              </a:spcAft>
            </a:pPr>
            <a:r>
              <a:rPr lang="en-US" sz="1400" b="1" dirty="0">
                <a:latin typeface="Calibri"/>
                <a:ea typeface="Calibri" panose="020F0502020204030204" pitchFamily="34" charset="0"/>
                <a:cs typeface="Calibri"/>
              </a:rPr>
              <a:t>College Representatives- </a:t>
            </a:r>
            <a:r>
              <a:rPr lang="en-US" sz="1400" dirty="0">
                <a:latin typeface="Calibri"/>
                <a:ea typeface="Calibri" panose="020F0502020204030204" pitchFamily="34" charset="0"/>
                <a:cs typeface="Calibri"/>
              </a:rPr>
              <a:t>Students can view when the college reps who will come to East through Naviance under the Colleges Link at the top of the page.  The list is also posted on the LGI doors, and please stop in the LGI to meet with the college reps.  The representatives that visit East are the same individuals who will be reading our student’s applications. </a:t>
            </a:r>
            <a:endParaRPr lang="en-US" sz="1400" dirty="0">
              <a:latin typeface="Calibri" panose="020F0502020204030204" pitchFamily="34" charset="0"/>
              <a:ea typeface="Calibri" panose="020F0502020204030204" pitchFamily="34" charset="0"/>
              <a:cs typeface="Calibri"/>
            </a:endParaRPr>
          </a:p>
          <a:p>
            <a:pPr>
              <a:lnSpc>
                <a:spcPct val="107000"/>
              </a:lnSpc>
              <a:spcAft>
                <a:spcPts val="342"/>
              </a:spcAft>
            </a:pPr>
            <a:r>
              <a:rPr lang="en-US" sz="1400" b="1" dirty="0">
                <a:latin typeface="Calibri"/>
                <a:ea typeface="Calibri" panose="020F0502020204030204" pitchFamily="34" charset="0"/>
                <a:cs typeface="Calibri"/>
              </a:rPr>
              <a:t>ACT/</a:t>
            </a:r>
            <a:r>
              <a:rPr lang="en-US" sz="1400" b="1" dirty="0" err="1">
                <a:latin typeface="Calibri"/>
                <a:ea typeface="Calibri" panose="020F0502020204030204" pitchFamily="34" charset="0"/>
                <a:cs typeface="Calibri"/>
              </a:rPr>
              <a:t>CollegeBoard</a:t>
            </a:r>
            <a:r>
              <a:rPr lang="en-US" sz="1400" b="1" dirty="0">
                <a:latin typeface="Calibri"/>
                <a:ea typeface="Calibri" panose="020F0502020204030204" pitchFamily="34" charset="0"/>
                <a:cs typeface="Calibri"/>
              </a:rPr>
              <a:t> Websites-</a:t>
            </a:r>
            <a:r>
              <a:rPr lang="en-US" sz="1400" dirty="0">
                <a:latin typeface="Calibri"/>
                <a:ea typeface="Calibri" panose="020F0502020204030204" pitchFamily="34" charset="0"/>
                <a:cs typeface="Calibri"/>
              </a:rPr>
              <a:t> Students register for SAT/ACT directly on the site (not at school). Find everything from admissions to financial aid and more on these sites- very helpful!</a:t>
            </a:r>
          </a:p>
          <a:p>
            <a:pPr>
              <a:lnSpc>
                <a:spcPct val="107000"/>
              </a:lnSpc>
              <a:spcAft>
                <a:spcPts val="342"/>
              </a:spcAft>
            </a:pPr>
            <a:r>
              <a:rPr lang="en-US" sz="1400" b="1" dirty="0">
                <a:latin typeface="Calibri"/>
                <a:ea typeface="Calibri" panose="020F0502020204030204" pitchFamily="34" charset="0"/>
                <a:cs typeface="Calibri"/>
              </a:rPr>
              <a:t>CBSD Email- </a:t>
            </a:r>
            <a:r>
              <a:rPr lang="en-US" sz="1400" dirty="0">
                <a:latin typeface="Calibri"/>
                <a:ea typeface="Calibri" panose="020F0502020204030204" pitchFamily="34" charset="0"/>
                <a:cs typeface="Calibri"/>
              </a:rPr>
              <a:t>If we send an email, it’s usually about something important so we really need students to check their student account minimally once per week.  If not, they may miss timely and important information from us!</a:t>
            </a:r>
          </a:p>
          <a:p>
            <a:pPr>
              <a:lnSpc>
                <a:spcPct val="107000"/>
              </a:lnSpc>
              <a:spcAft>
                <a:spcPts val="342"/>
              </a:spcAft>
            </a:pPr>
            <a:br>
              <a:rPr lang="en-US" sz="1400" dirty="0">
                <a:latin typeface="Calibri" panose="020F0502020204030204" pitchFamily="34" charset="0"/>
                <a:ea typeface="Calibri" panose="020F0502020204030204" pitchFamily="34" charset="0"/>
                <a:cs typeface="Calibri"/>
              </a:rPr>
            </a:br>
            <a:r>
              <a:rPr lang="en-US" sz="1400" dirty="0">
                <a:latin typeface="Calibri"/>
                <a:ea typeface="Calibri" panose="020F0502020204030204" pitchFamily="34" charset="0"/>
                <a:cs typeface="Calibri"/>
              </a:rPr>
              <a:t> </a:t>
            </a:r>
          </a:p>
          <a:p>
            <a:endParaRPr lang="en-US" b="0" dirty="0"/>
          </a:p>
        </p:txBody>
      </p:sp>
      <p:sp>
        <p:nvSpPr>
          <p:cNvPr id="4" name="Slide Number Placeholder 3"/>
          <p:cNvSpPr>
            <a:spLocks noGrp="1"/>
          </p:cNvSpPr>
          <p:nvPr>
            <p:ph type="sldNum" sz="quarter" idx="5"/>
          </p:nvPr>
        </p:nvSpPr>
        <p:spPr/>
        <p:txBody>
          <a:bodyPr lIns="39136" tIns="19568" rIns="39136" bIns="19568"/>
          <a:lstStyle/>
          <a:p>
            <a:fld id="{AEC91417-485F-41E4-AD08-0DA2EF85D4E8}" type="slidenum">
              <a:rPr lang="en-US"/>
              <a:t>10</a:t>
            </a:fld>
            <a:endParaRPr lang="en-US"/>
          </a:p>
        </p:txBody>
      </p:sp>
    </p:spTree>
    <p:extLst>
      <p:ext uri="{BB962C8B-B14F-4D97-AF65-F5344CB8AC3E}">
        <p14:creationId xmlns:p14="http://schemas.microsoft.com/office/powerpoint/2010/main" val="33782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29640" y="3373756"/>
            <a:ext cx="7437120" cy="2760345"/>
          </a:xfrm>
          <a:prstGeom prst="rect">
            <a:avLst/>
          </a:prstGeom>
        </p:spPr>
        <p:txBody>
          <a:bodyPr lIns="39136" tIns="19568" rIns="39136" bIns="19568"/>
          <a:lstStyle/>
          <a:p>
            <a:pPr>
              <a:lnSpc>
                <a:spcPct val="107000"/>
              </a:lnSpc>
              <a:spcAft>
                <a:spcPts val="342"/>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400" b="1" dirty="0">
                <a:latin typeface="Calibri" panose="020F0502020204030204" pitchFamily="34" charset="0"/>
                <a:ea typeface="Calibri" panose="020F0502020204030204" pitchFamily="34" charset="0"/>
                <a:cs typeface="Times New Roman" panose="02020603050405020304" pitchFamily="18" charset="0"/>
              </a:rPr>
              <a:t>Every student is unique as is their readiness to enter the workforce, military, or post-secondary education</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400" dirty="0">
                <a:latin typeface="Calibri" panose="020F0502020204030204" pitchFamily="34" charset="0"/>
                <a:ea typeface="Calibri" panose="020F0502020204030204" pitchFamily="34" charset="0"/>
                <a:cs typeface="Times New Roman" panose="02020603050405020304" pitchFamily="18" charset="0"/>
              </a:rPr>
              <a:t>While the topics that we are discussing </a:t>
            </a:r>
            <a:r>
              <a:rPr lang="en-US" sz="1400" b="1" dirty="0">
                <a:latin typeface="Calibri" panose="020F0502020204030204" pitchFamily="34" charset="0"/>
                <a:ea typeface="Calibri" panose="020F0502020204030204" pitchFamily="34" charset="0"/>
                <a:cs typeface="Times New Roman" panose="02020603050405020304" pitchFamily="18" charset="0"/>
              </a:rPr>
              <a:t>focus on preparing for college, we also understand that the “University for All” philosophy is not the best fit for all.  </a:t>
            </a:r>
            <a:r>
              <a:rPr lang="en-US" sz="1400" dirty="0">
                <a:latin typeface="Calibri" panose="020F0502020204030204" pitchFamily="34" charset="0"/>
                <a:ea typeface="Calibri" panose="020F0502020204030204" pitchFamily="34" charset="0"/>
                <a:cs typeface="Times New Roman" panose="02020603050405020304" pitchFamily="18" charset="0"/>
              </a:rPr>
              <a:t>And while college planning may be a part of your family conversation, </a:t>
            </a:r>
            <a:r>
              <a:rPr lang="en-US" sz="1400" b="1" dirty="0">
                <a:latin typeface="Calibri" panose="020F0502020204030204" pitchFamily="34" charset="0"/>
                <a:ea typeface="Calibri" panose="020F0502020204030204" pitchFamily="34" charset="0"/>
                <a:cs typeface="Times New Roman" panose="02020603050405020304" pitchFamily="18" charset="0"/>
              </a:rPr>
              <a:t>we want to stress the importance of the individual timeline and individual path</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400" dirty="0">
                <a:latin typeface="Calibri" panose="020F0502020204030204" pitchFamily="34" charset="0"/>
                <a:ea typeface="Calibri" panose="020F0502020204030204" pitchFamily="34" charset="0"/>
                <a:cs typeface="Times New Roman" panose="02020603050405020304" pitchFamily="18" charset="0"/>
              </a:rPr>
              <a:t>We encourage everyone to </a:t>
            </a:r>
            <a:r>
              <a:rPr lang="en-US" sz="1400" b="1" dirty="0">
                <a:latin typeface="Calibri" panose="020F0502020204030204" pitchFamily="34" charset="0"/>
                <a:ea typeface="Calibri" panose="020F0502020204030204" pitchFamily="34" charset="0"/>
                <a:cs typeface="Times New Roman" panose="02020603050405020304" pitchFamily="18" charset="0"/>
              </a:rPr>
              <a:t>proceed with the career and college search when it is appropriate and timely</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b="1" dirty="0">
                <a:latin typeface="Calibri" panose="020F0502020204030204" pitchFamily="34" charset="0"/>
                <a:ea typeface="Calibri" panose="020F0502020204030204" pitchFamily="34" charset="0"/>
                <a:cs typeface="Times New Roman" panose="02020603050405020304" pitchFamily="18" charset="0"/>
              </a:rPr>
              <a:t>as you discuss post-secondary options consider the options that are right for you.</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0692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29640" y="3373756"/>
            <a:ext cx="7437120" cy="2760345"/>
          </a:xfrm>
          <a:prstGeom prst="rect">
            <a:avLst/>
          </a:prstGeom>
        </p:spPr>
        <p:txBody>
          <a:bodyPr lIns="39136" tIns="19568" rIns="39136" bIns="19568"/>
          <a:lstStyle/>
          <a:p>
            <a:pPr>
              <a:lnSpc>
                <a:spcPct val="107000"/>
              </a:lnSpc>
              <a:spcAft>
                <a:spcPts val="342"/>
              </a:spcAft>
            </a:pPr>
            <a:r>
              <a:rPr lang="en-US" sz="1400" dirty="0">
                <a:latin typeface="+mn-lt"/>
                <a:ea typeface="Calibri" panose="020F0502020204030204" pitchFamily="34" charset="0"/>
                <a:cs typeface="Calibri"/>
              </a:rPr>
              <a:t>These are general guidelines to help students focus on time-relevant tasks throughout the year. </a:t>
            </a:r>
          </a:p>
          <a:p>
            <a:pPr>
              <a:lnSpc>
                <a:spcPct val="107000"/>
              </a:lnSpc>
              <a:spcAft>
                <a:spcPts val="342"/>
              </a:spcAft>
            </a:pPr>
            <a:r>
              <a:rPr lang="en-US" sz="1400" dirty="0">
                <a:latin typeface="+mn-lt"/>
                <a:ea typeface="Calibri" panose="020F0502020204030204" pitchFamily="34" charset="0"/>
                <a:cs typeface="Calibri"/>
              </a:rPr>
              <a:t> </a:t>
            </a:r>
          </a:p>
          <a:p>
            <a:pPr>
              <a:lnSpc>
                <a:spcPct val="107000"/>
              </a:lnSpc>
              <a:spcAft>
                <a:spcPts val="342"/>
              </a:spcAft>
            </a:pPr>
            <a:r>
              <a:rPr lang="en-US" sz="1400" dirty="0">
                <a:latin typeface="+mn-lt"/>
                <a:ea typeface="Calibri" panose="020F0502020204030204" pitchFamily="34" charset="0"/>
                <a:cs typeface="Calibri"/>
              </a:rPr>
              <a:t>Testing in particular may be on a more individual timeline depending on when the student completes certain levels of math (Algebra 2/Trig specifically). For those who took the PSAT in October, scores will be available sometime by mid-November in waves determined by </a:t>
            </a:r>
            <a:r>
              <a:rPr lang="en-US" sz="1400" dirty="0" err="1">
                <a:latin typeface="+mn-lt"/>
                <a:ea typeface="Calibri" panose="020F0502020204030204" pitchFamily="34" charset="0"/>
                <a:cs typeface="Calibri"/>
              </a:rPr>
              <a:t>CollegeBoard</a:t>
            </a:r>
            <a:r>
              <a:rPr lang="en-US" sz="1400" dirty="0">
                <a:latin typeface="+mn-lt"/>
                <a:ea typeface="Calibri" panose="020F0502020204030204" pitchFamily="34" charset="0"/>
                <a:cs typeface="Calibri"/>
              </a:rPr>
              <a:t>.</a:t>
            </a:r>
          </a:p>
          <a:p>
            <a:pPr>
              <a:lnSpc>
                <a:spcPct val="107000"/>
              </a:lnSpc>
              <a:spcAft>
                <a:spcPts val="342"/>
              </a:spcAft>
            </a:pPr>
            <a:r>
              <a:rPr lang="en-US" sz="1400" dirty="0">
                <a:latin typeface="+mn-lt"/>
                <a:ea typeface="Calibri" panose="020F0502020204030204" pitchFamily="34" charset="0"/>
                <a:cs typeface="Calibri"/>
              </a:rPr>
              <a:t> </a:t>
            </a:r>
            <a:endParaRPr lang="en-US" sz="1400" dirty="0">
              <a:latin typeface="+mn-lt"/>
            </a:endParaRPr>
          </a:p>
          <a:p>
            <a:pPr>
              <a:lnSpc>
                <a:spcPct val="107000"/>
              </a:lnSpc>
              <a:spcAft>
                <a:spcPts val="342"/>
              </a:spcAft>
            </a:pPr>
            <a:r>
              <a:rPr lang="en-US" sz="1400" dirty="0">
                <a:latin typeface="+mn-lt"/>
                <a:ea typeface="Calibri" panose="020F0502020204030204" pitchFamily="34" charset="0"/>
                <a:cs typeface="Calibri"/>
              </a:rPr>
              <a:t>Students shouldn't feel pressure to take the SAT or ACT until they feel ready because not all students are at the same place in their curriculum. Generally speaking, though we see Juniors testing from January through June of the senior year.   </a:t>
            </a:r>
            <a:endParaRPr lang="en-US" sz="1400" dirty="0">
              <a:latin typeface="+mn-lt"/>
            </a:endParaRPr>
          </a:p>
          <a:p>
            <a:pPr>
              <a:lnSpc>
                <a:spcPct val="107000"/>
              </a:lnSpc>
              <a:spcAft>
                <a:spcPts val="342"/>
              </a:spcAft>
            </a:pPr>
            <a:r>
              <a:rPr lang="en-US" sz="1400" dirty="0">
                <a:latin typeface="+mn-lt"/>
                <a:ea typeface="Calibri" panose="020F0502020204030204" pitchFamily="34" charset="0"/>
                <a:cs typeface="Calibri"/>
              </a:rPr>
              <a:t> </a:t>
            </a:r>
          </a:p>
          <a:p>
            <a:pPr>
              <a:lnSpc>
                <a:spcPct val="107000"/>
              </a:lnSpc>
              <a:spcAft>
                <a:spcPts val="342"/>
              </a:spcAft>
            </a:pPr>
            <a:r>
              <a:rPr lang="en-US" sz="1400" dirty="0">
                <a:latin typeface="+mn-lt"/>
                <a:ea typeface="Calibri" panose="020F0502020204030204" pitchFamily="34" charset="0"/>
                <a:cs typeface="Calibri"/>
              </a:rPr>
              <a:t>Students should take advantage of the college exploration opportunities that are brought to them throughout the year.  Specifically, College Rep Visits to East, virtual college fairs or college tours that are online, or by using the three “excused absences” allowed to attend college open houses or do campus tours. </a:t>
            </a:r>
          </a:p>
          <a:p>
            <a:pPr>
              <a:lnSpc>
                <a:spcPct val="107000"/>
              </a:lnSpc>
              <a:spcAft>
                <a:spcPts val="342"/>
              </a:spcAft>
            </a:pPr>
            <a:endParaRPr lang="en-US" sz="1400" dirty="0">
              <a:latin typeface="+mn-lt"/>
              <a:cs typeface="Calibri"/>
            </a:endParaRPr>
          </a:p>
          <a:p>
            <a:pPr>
              <a:lnSpc>
                <a:spcPct val="107000"/>
              </a:lnSpc>
              <a:spcAft>
                <a:spcPts val="342"/>
              </a:spcAft>
            </a:pPr>
            <a:r>
              <a:rPr lang="en-US" sz="1400" dirty="0">
                <a:latin typeface="+mn-lt"/>
                <a:cs typeface="Calibri"/>
              </a:rPr>
              <a:t>We would really encourage that you take a look at the college representative visits list in Naviance if you have not done so already. </a:t>
            </a:r>
            <a:endParaRPr lang="en-US" dirty="0">
              <a:cs typeface="Calibri" panose="020F0502020204030204"/>
            </a:endParaRPr>
          </a:p>
        </p:txBody>
      </p:sp>
    </p:spTree>
    <p:extLst>
      <p:ext uri="{BB962C8B-B14F-4D97-AF65-F5344CB8AC3E}">
        <p14:creationId xmlns:p14="http://schemas.microsoft.com/office/powerpoint/2010/main" val="1937516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30275" y="3373438"/>
            <a:ext cx="7435850" cy="2760662"/>
          </a:xfrm>
          <a:prstGeom prst="rect">
            <a:avLst/>
          </a:prstGeom>
        </p:spPr>
        <p:txBody>
          <a:bodyPr/>
          <a:lstStyle/>
          <a:p>
            <a:r>
              <a:rPr lang="en-US" b="0" i="0" dirty="0">
                <a:solidFill>
                  <a:srgbClr val="1E1E1E"/>
                </a:solidFill>
                <a:effectLst/>
                <a:latin typeface="Roboto" panose="02000000000000000000" pitchFamily="2" charset="0"/>
              </a:rPr>
              <a:t>While there's no magic formula when it comes to college admission decisions, as a counselor, you can help your students understand what factors matter most to colleges.</a:t>
            </a:r>
          </a:p>
          <a:p>
            <a:endParaRPr lang="en-US" b="0" i="0" dirty="0">
              <a:solidFill>
                <a:srgbClr val="1E1E1E"/>
              </a:solidFill>
              <a:effectLst/>
              <a:latin typeface="Roboto" panose="02000000000000000000" pitchFamily="2" charset="0"/>
            </a:endParaRPr>
          </a:p>
          <a:p>
            <a:pPr algn="l"/>
            <a:r>
              <a:rPr lang="en-US" b="0" i="0" dirty="0">
                <a:solidFill>
                  <a:srgbClr val="1E1E1E"/>
                </a:solidFill>
                <a:effectLst/>
                <a:latin typeface="Roboto" panose="02000000000000000000" pitchFamily="2" charset="0"/>
              </a:rPr>
              <a:t>Courses and Grades</a:t>
            </a:r>
          </a:p>
          <a:p>
            <a:pPr algn="l"/>
            <a:r>
              <a:rPr lang="en-US" b="0" i="0" dirty="0">
                <a:solidFill>
                  <a:srgbClr val="1E1E1E"/>
                </a:solidFill>
                <a:effectLst/>
                <a:latin typeface="Roboto" panose="02000000000000000000" pitchFamily="2" charset="0"/>
              </a:rPr>
              <a:t>A student's </a:t>
            </a:r>
            <a:r>
              <a:rPr lang="en-US" b="1" i="0" dirty="0">
                <a:solidFill>
                  <a:srgbClr val="1E1E1E"/>
                </a:solidFill>
                <a:effectLst/>
                <a:latin typeface="Roboto" panose="02000000000000000000" pitchFamily="2" charset="0"/>
              </a:rPr>
              <a:t>grades in college-preparatory classes remain the most significant factor</a:t>
            </a:r>
            <a:r>
              <a:rPr lang="en-US" b="0" i="0" dirty="0">
                <a:solidFill>
                  <a:srgbClr val="1E1E1E"/>
                </a:solidFill>
                <a:effectLst/>
                <a:latin typeface="Roboto" panose="02000000000000000000" pitchFamily="2" charset="0"/>
              </a:rPr>
              <a:t> in college admission decisions. </a:t>
            </a:r>
          </a:p>
          <a:p>
            <a:endParaRPr lang="en-US" b="0" i="0" dirty="0">
              <a:solidFill>
                <a:srgbClr val="1E1E1E"/>
              </a:solidFill>
              <a:effectLst/>
              <a:latin typeface="Roboto" panose="02000000000000000000" pitchFamily="2" charset="0"/>
            </a:endParaRPr>
          </a:p>
          <a:p>
            <a:r>
              <a:rPr lang="en-US" b="0" i="0" dirty="0">
                <a:solidFill>
                  <a:srgbClr val="1E1E1E"/>
                </a:solidFill>
                <a:effectLst/>
                <a:latin typeface="Roboto" panose="02000000000000000000" pitchFamily="2" charset="0"/>
              </a:rPr>
              <a:t>Personal statements and essays are both a measure of writing ability and a window into each student's background. </a:t>
            </a:r>
            <a:r>
              <a:rPr lang="en-US" b="1" i="0" dirty="0">
                <a:solidFill>
                  <a:srgbClr val="1E1E1E"/>
                </a:solidFill>
                <a:effectLst/>
                <a:latin typeface="Roboto" panose="02000000000000000000" pitchFamily="2" charset="0"/>
              </a:rPr>
              <a:t>Admission officers want to hear an original voice in the student's own words.</a:t>
            </a:r>
            <a:endParaRPr lang="en-US" b="0" i="0" dirty="0">
              <a:solidFill>
                <a:srgbClr val="1E1E1E"/>
              </a:solidFill>
              <a:effectLst/>
              <a:latin typeface="Roboto" panose="02000000000000000000" pitchFamily="2" charset="0"/>
            </a:endParaRPr>
          </a:p>
          <a:p>
            <a:endParaRPr lang="en-US" b="0" i="0" dirty="0">
              <a:solidFill>
                <a:srgbClr val="1E1E1E"/>
              </a:solidFill>
              <a:effectLst/>
              <a:latin typeface="Roboto" panose="02000000000000000000" pitchFamily="2" charset="0"/>
            </a:endParaRPr>
          </a:p>
          <a:p>
            <a:pPr algn="l"/>
            <a:r>
              <a:rPr lang="en-US" b="0" i="0" dirty="0">
                <a:solidFill>
                  <a:srgbClr val="1E1E1E"/>
                </a:solidFill>
                <a:effectLst/>
                <a:latin typeface="Roboto" panose="02000000000000000000" pitchFamily="2" charset="0"/>
              </a:rPr>
              <a:t>Recommendations from Counselors and Teachers</a:t>
            </a:r>
          </a:p>
          <a:p>
            <a:pPr algn="l"/>
            <a:r>
              <a:rPr lang="en-US" b="0" i="0" dirty="0">
                <a:solidFill>
                  <a:srgbClr val="1E1E1E"/>
                </a:solidFill>
                <a:effectLst/>
                <a:latin typeface="Roboto" panose="02000000000000000000" pitchFamily="2" charset="0"/>
              </a:rPr>
              <a:t>At many colleges, recommendations from counselors and/or teachers has become more important than ever. These </a:t>
            </a:r>
            <a:r>
              <a:rPr lang="en-US" b="1" i="0" dirty="0">
                <a:solidFill>
                  <a:srgbClr val="1E1E1E"/>
                </a:solidFill>
                <a:effectLst/>
                <a:latin typeface="Roboto" panose="02000000000000000000" pitchFamily="2" charset="0"/>
              </a:rPr>
              <a:t>recommendations should be highly specific,</a:t>
            </a:r>
            <a:r>
              <a:rPr lang="en-US" b="0" i="0" dirty="0">
                <a:solidFill>
                  <a:srgbClr val="1E1E1E"/>
                </a:solidFill>
                <a:effectLst/>
                <a:latin typeface="Roboto" panose="02000000000000000000" pitchFamily="2" charset="0"/>
              </a:rPr>
              <a:t> describing not just each student's love of learning, but the ways in which the students have demonstrated that they can:</a:t>
            </a:r>
          </a:p>
          <a:p>
            <a:pPr algn="l"/>
            <a:endParaRPr lang="en-US" b="0" i="0" dirty="0">
              <a:solidFill>
                <a:srgbClr val="1E1E1E"/>
              </a:solidFill>
              <a:effectLst/>
              <a:latin typeface="Roboto" panose="02000000000000000000" pitchFamily="2" charset="0"/>
            </a:endParaRPr>
          </a:p>
          <a:p>
            <a:pPr algn="l"/>
            <a:r>
              <a:rPr lang="en-US" b="0" i="0" dirty="0">
                <a:solidFill>
                  <a:srgbClr val="1E1E1E"/>
                </a:solidFill>
                <a:effectLst/>
                <a:latin typeface="Roboto" panose="02000000000000000000" pitchFamily="2" charset="0"/>
              </a:rPr>
              <a:t>Extracurricular Activities</a:t>
            </a:r>
          </a:p>
          <a:p>
            <a:pPr algn="l"/>
            <a:r>
              <a:rPr lang="en-US" b="0" i="0" dirty="0">
                <a:solidFill>
                  <a:srgbClr val="1E1E1E"/>
                </a:solidFill>
                <a:effectLst/>
                <a:latin typeface="Roboto" panose="02000000000000000000" pitchFamily="2" charset="0"/>
              </a:rPr>
              <a:t>Evidence of extracurricular activities is important to the admission process, and </a:t>
            </a:r>
            <a:r>
              <a:rPr lang="en-US" b="1" i="0" dirty="0">
                <a:solidFill>
                  <a:srgbClr val="1E1E1E"/>
                </a:solidFill>
                <a:effectLst/>
                <a:latin typeface="Roboto" panose="02000000000000000000" pitchFamily="2" charset="0"/>
              </a:rPr>
              <a:t>depth of involvement is more impressive than breadth</a:t>
            </a:r>
            <a:r>
              <a:rPr lang="en-US" b="0" i="0" dirty="0">
                <a:solidFill>
                  <a:srgbClr val="1E1E1E"/>
                </a:solidFill>
                <a:effectLst/>
                <a:latin typeface="Roboto" panose="02000000000000000000" pitchFamily="2" charset="0"/>
              </a:rPr>
              <a:t>. Students can achieve this if they:</a:t>
            </a:r>
          </a:p>
          <a:p>
            <a:pPr algn="l">
              <a:buFont typeface="Arial" panose="020B0604020202020204" pitchFamily="34" charset="0"/>
              <a:buChar char="•"/>
            </a:pPr>
            <a:r>
              <a:rPr lang="en-US" b="0" i="0" dirty="0">
                <a:solidFill>
                  <a:srgbClr val="1E1E1E"/>
                </a:solidFill>
                <a:effectLst/>
                <a:latin typeface="Roboto" panose="02000000000000000000" pitchFamily="2" charset="0"/>
              </a:rPr>
              <a:t>Focus on a limited number of interests.</a:t>
            </a:r>
          </a:p>
          <a:p>
            <a:pPr algn="l">
              <a:buFont typeface="Arial" panose="020B0604020202020204" pitchFamily="34" charset="0"/>
              <a:buChar char="•"/>
            </a:pPr>
            <a:r>
              <a:rPr lang="en-US" b="0" i="0" dirty="0">
                <a:solidFill>
                  <a:srgbClr val="1E1E1E"/>
                </a:solidFill>
                <a:effectLst/>
                <a:latin typeface="Roboto" panose="02000000000000000000" pitchFamily="2" charset="0"/>
              </a:rPr>
              <a:t>Document long-term involvement with organizations.</a:t>
            </a:r>
          </a:p>
          <a:p>
            <a:pPr algn="l">
              <a:buFont typeface="Arial" panose="020B0604020202020204" pitchFamily="34" charset="0"/>
              <a:buChar char="•"/>
            </a:pPr>
            <a:r>
              <a:rPr lang="en-US" b="0" i="0" dirty="0">
                <a:solidFill>
                  <a:srgbClr val="1E1E1E"/>
                </a:solidFill>
                <a:effectLst/>
                <a:latin typeface="Roboto" panose="02000000000000000000" pitchFamily="2" charset="0"/>
              </a:rPr>
              <a:t>Highlight activities related to a major or career goal.</a:t>
            </a:r>
          </a:p>
          <a:p>
            <a:pPr algn="l">
              <a:buFont typeface="Arial" panose="020B0604020202020204" pitchFamily="34" charset="0"/>
              <a:buChar char="•"/>
            </a:pPr>
            <a:r>
              <a:rPr lang="en-US" b="0" i="0" dirty="0">
                <a:solidFill>
                  <a:srgbClr val="1E1E1E"/>
                </a:solidFill>
                <a:effectLst/>
                <a:latin typeface="Roboto" panose="02000000000000000000" pitchFamily="2" charset="0"/>
              </a:rPr>
              <a:t>Show leadership skills and ability.</a:t>
            </a:r>
          </a:p>
          <a:p>
            <a:pPr algn="l"/>
            <a:endParaRPr lang="en-US" b="0" i="0" dirty="0">
              <a:solidFill>
                <a:srgbClr val="1E1E1E"/>
              </a:solidFill>
              <a:effectLst/>
              <a:latin typeface="Roboto" panose="02000000000000000000" pitchFamily="2" charset="0"/>
            </a:endParaRPr>
          </a:p>
          <a:p>
            <a:pPr algn="l"/>
            <a:r>
              <a:rPr lang="en-US" b="0" i="0" dirty="0">
                <a:solidFill>
                  <a:srgbClr val="1E1E1E"/>
                </a:solidFill>
                <a:effectLst/>
                <a:latin typeface="Roboto" panose="02000000000000000000" pitchFamily="2" charset="0"/>
              </a:rPr>
              <a:t>Test Scores</a:t>
            </a:r>
          </a:p>
          <a:p>
            <a:pPr algn="l"/>
            <a:r>
              <a:rPr lang="en-US" b="1" i="0" dirty="0">
                <a:solidFill>
                  <a:srgbClr val="1E1E1E"/>
                </a:solidFill>
                <a:effectLst/>
                <a:latin typeface="Roboto" panose="02000000000000000000" pitchFamily="2" charset="0"/>
              </a:rPr>
              <a:t>Standardized test scores has declined in importance at many colleges.</a:t>
            </a:r>
            <a:r>
              <a:rPr lang="en-US" b="0" i="0" dirty="0">
                <a:solidFill>
                  <a:srgbClr val="1E1E1E"/>
                </a:solidFill>
                <a:effectLst/>
                <a:latin typeface="Roboto" panose="02000000000000000000" pitchFamily="2" charset="0"/>
              </a:rPr>
              <a:t>  Nevertheless, some colleges may require SAT or ACT scores.</a:t>
            </a:r>
          </a:p>
          <a:p>
            <a:pPr algn="l"/>
            <a:endParaRPr lang="en-US" b="0" i="0" dirty="0">
              <a:solidFill>
                <a:srgbClr val="1E1E1E"/>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166239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39136" tIns="19568" rIns="39136" bIns="19568"/>
          <a:lstStyle/>
          <a:p>
            <a:endParaRPr lang="en-US" dirty="0">
              <a:cs typeface="Calibri"/>
            </a:endParaRPr>
          </a:p>
          <a:p>
            <a:pPr>
              <a:lnSpc>
                <a:spcPct val="107000"/>
              </a:lnSpc>
              <a:spcAft>
                <a:spcPts val="342"/>
              </a:spcAft>
            </a:pPr>
            <a:r>
              <a:rPr lang="en-US" sz="800" dirty="0">
                <a:latin typeface="Calibri"/>
                <a:ea typeface="Calibri" panose="020F0502020204030204" pitchFamily="34" charset="0"/>
                <a:cs typeface="Calibri"/>
              </a:rPr>
              <a:t>Finding FIT is the priority.  Starting to research schools now to determine what types of schools are best for YOU is important to do this year so by spring and summer, you can determine which schools you'd like to visit. The more research you do now, the more you can narrow down a manageable list for yourself. Going into senior year with dozens of schools on your list or applying to more schools than you're truly interested in can make it more challenging to make decisions later. Not to mention, all those college application fees can be pricey at $50-70/each!</a:t>
            </a:r>
          </a:p>
          <a:p>
            <a:pPr>
              <a:lnSpc>
                <a:spcPct val="107000"/>
              </a:lnSpc>
              <a:spcAft>
                <a:spcPts val="342"/>
              </a:spcAft>
            </a:pPr>
            <a:endParaRPr lang="en-US" sz="800" dirty="0">
              <a:latin typeface="Calibri"/>
              <a:ea typeface="Calibri" panose="020F0502020204030204" pitchFamily="34" charset="0"/>
              <a:cs typeface="Calibri"/>
            </a:endParaRPr>
          </a:p>
          <a:p>
            <a:pPr>
              <a:lnSpc>
                <a:spcPct val="107000"/>
              </a:lnSpc>
              <a:spcAft>
                <a:spcPts val="342"/>
              </a:spcAft>
            </a:pPr>
            <a:r>
              <a:rPr lang="en-US" sz="800" dirty="0">
                <a:latin typeface="Calibri"/>
                <a:ea typeface="Calibri" panose="020F0502020204030204" pitchFamily="34" charset="0"/>
                <a:cs typeface="Calibri"/>
              </a:rPr>
              <a:t>Feel free to make an appointment to see your counselor to review the list and see if we have any other suggestions.  </a:t>
            </a:r>
          </a:p>
          <a:p>
            <a:pPr>
              <a:lnSpc>
                <a:spcPct val="107000"/>
              </a:lnSpc>
              <a:spcAft>
                <a:spcPts val="342"/>
              </a:spcAft>
            </a:pPr>
            <a:r>
              <a:rPr lang="en-US" sz="800" dirty="0">
                <a:latin typeface="Calibri"/>
                <a:ea typeface="Calibri" panose="020F0502020204030204" pitchFamily="34" charset="0"/>
                <a:cs typeface="Calibri"/>
              </a:rPr>
              <a:t> </a:t>
            </a:r>
            <a:endParaRPr lang="en-US" sz="800" dirty="0">
              <a:latin typeface="Calibri" panose="020F0502020204030204" pitchFamily="34" charset="0"/>
              <a:ea typeface="Calibri" panose="020F0502020204030204" pitchFamily="34" charset="0"/>
              <a:cs typeface="Calibri"/>
            </a:endParaRPr>
          </a:p>
          <a:p>
            <a:pPr>
              <a:lnSpc>
                <a:spcPct val="107000"/>
              </a:lnSpc>
              <a:spcAft>
                <a:spcPts val="342"/>
              </a:spcAft>
            </a:pPr>
            <a:r>
              <a:rPr lang="en-US" sz="800" dirty="0">
                <a:latin typeface="Calibri"/>
                <a:ea typeface="Calibri" panose="020F0502020204030204" pitchFamily="34" charset="0"/>
                <a:cs typeface="Calibri"/>
              </a:rPr>
              <a:t>2 or 4 year: Associates, Bachelors degrees</a:t>
            </a:r>
          </a:p>
          <a:p>
            <a:pPr>
              <a:lnSpc>
                <a:spcPct val="107000"/>
              </a:lnSpc>
              <a:spcAft>
                <a:spcPts val="342"/>
              </a:spcAft>
            </a:pPr>
            <a:r>
              <a:rPr lang="en-US" sz="800" dirty="0">
                <a:latin typeface="Calibri"/>
                <a:ea typeface="Calibri" panose="020F0502020204030204" pitchFamily="34" charset="0"/>
                <a:cs typeface="Calibri"/>
              </a:rPr>
              <a:t>PUBLIC v PRIVATE: cost factors to consider but don't rule out more expensive schools until you search scholarship criteria.  4 PA State related universities vs. 14 State owned universities vs public universities as an out of state resident.  </a:t>
            </a:r>
            <a:endParaRPr lang="en-US" sz="800" dirty="0">
              <a:latin typeface="Calibri" panose="020F0502020204030204" pitchFamily="34" charset="0"/>
              <a:ea typeface="Calibri" panose="020F0502020204030204" pitchFamily="34" charset="0"/>
              <a:cs typeface="Calibri"/>
            </a:endParaRPr>
          </a:p>
          <a:p>
            <a:pPr>
              <a:lnSpc>
                <a:spcPct val="107000"/>
              </a:lnSpc>
              <a:spcAft>
                <a:spcPts val="342"/>
              </a:spcAft>
            </a:pPr>
            <a:r>
              <a:rPr lang="en-US" sz="800" dirty="0">
                <a:latin typeface="Calibri"/>
                <a:ea typeface="Calibri" panose="020F0502020204030204" pitchFamily="34" charset="0"/>
                <a:cs typeface="Calibri"/>
              </a:rPr>
              <a:t>COST: We strongly encourage families to talk about financial contributions sooner than later.  </a:t>
            </a:r>
            <a:endParaRPr lang="en-US" sz="800" dirty="0">
              <a:latin typeface="Calibri" panose="020F0502020204030204" pitchFamily="34" charset="0"/>
              <a:ea typeface="Calibri" panose="020F0502020204030204" pitchFamily="34" charset="0"/>
              <a:cs typeface="Calibri"/>
            </a:endParaRPr>
          </a:p>
          <a:p>
            <a:pPr>
              <a:lnSpc>
                <a:spcPct val="107000"/>
              </a:lnSpc>
              <a:spcAft>
                <a:spcPts val="342"/>
              </a:spcAft>
            </a:pPr>
            <a:r>
              <a:rPr lang="en-US" sz="800" dirty="0">
                <a:latin typeface="Calibri"/>
                <a:ea typeface="Calibri" panose="020F0502020204030204" pitchFamily="34" charset="0"/>
                <a:cs typeface="Calibri"/>
              </a:rPr>
              <a:t>Do they offer a college MAJOR that relates to your career field?</a:t>
            </a:r>
          </a:p>
          <a:p>
            <a:pPr>
              <a:lnSpc>
                <a:spcPct val="107000"/>
              </a:lnSpc>
              <a:spcAft>
                <a:spcPts val="342"/>
              </a:spcAft>
            </a:pPr>
            <a:r>
              <a:rPr lang="en-US" sz="800" dirty="0">
                <a:latin typeface="Calibri"/>
                <a:ea typeface="Calibri" panose="020F0502020204030204" pitchFamily="34" charset="0"/>
                <a:cs typeface="Calibri"/>
              </a:rPr>
              <a:t>SIZE of school and </a:t>
            </a:r>
            <a:r>
              <a:rPr lang="en-US" sz="800" dirty="0" err="1">
                <a:latin typeface="Calibri"/>
                <a:ea typeface="Calibri" panose="020F0502020204030204" pitchFamily="34" charset="0"/>
                <a:cs typeface="Calibri"/>
              </a:rPr>
              <a:t>faculty:student</a:t>
            </a:r>
            <a:endParaRPr lang="en-US" sz="800" dirty="0">
              <a:latin typeface="Calibri"/>
              <a:ea typeface="Calibri" panose="020F0502020204030204" pitchFamily="34" charset="0"/>
              <a:cs typeface="Calibri"/>
            </a:endParaRPr>
          </a:p>
          <a:p>
            <a:pPr>
              <a:lnSpc>
                <a:spcPct val="107000"/>
              </a:lnSpc>
              <a:spcAft>
                <a:spcPts val="342"/>
              </a:spcAft>
            </a:pPr>
            <a:r>
              <a:rPr lang="en-US" sz="800" dirty="0">
                <a:latin typeface="Calibri"/>
                <a:ea typeface="Calibri" panose="020F0502020204030204" pitchFamily="34" charset="0"/>
                <a:cs typeface="Calibri"/>
              </a:rPr>
              <a:t>DISTANCE from home for comfort and also the cost of travel</a:t>
            </a:r>
          </a:p>
          <a:p>
            <a:pPr>
              <a:lnSpc>
                <a:spcPct val="107000"/>
              </a:lnSpc>
              <a:spcAft>
                <a:spcPts val="342"/>
              </a:spcAft>
            </a:pPr>
            <a:r>
              <a:rPr lang="en-US" sz="800" dirty="0">
                <a:latin typeface="Calibri"/>
                <a:ea typeface="Calibri" panose="020F0502020204030204" pitchFamily="34" charset="0"/>
                <a:cs typeface="Calibri"/>
              </a:rPr>
              <a:t>SPORTS/ACTIVITIES- School Spirit</a:t>
            </a:r>
          </a:p>
          <a:p>
            <a:endParaRPr lang="en-US" dirty="0"/>
          </a:p>
        </p:txBody>
      </p:sp>
      <p:sp>
        <p:nvSpPr>
          <p:cNvPr id="4" name="Slide Number Placeholder 3"/>
          <p:cNvSpPr>
            <a:spLocks noGrp="1"/>
          </p:cNvSpPr>
          <p:nvPr>
            <p:ph type="sldNum" sz="quarter" idx="5"/>
          </p:nvPr>
        </p:nvSpPr>
        <p:spPr/>
        <p:txBody>
          <a:bodyPr lIns="39136" tIns="19568" rIns="39136" bIns="19568"/>
          <a:lstStyle/>
          <a:p>
            <a:fld id="{AEC91417-485F-41E4-AD08-0DA2EF85D4E8}" type="slidenum">
              <a:rPr lang="en-US"/>
              <a:t>5</a:t>
            </a:fld>
            <a:endParaRPr lang="en-US"/>
          </a:p>
        </p:txBody>
      </p:sp>
    </p:spTree>
    <p:extLst>
      <p:ext uri="{BB962C8B-B14F-4D97-AF65-F5344CB8AC3E}">
        <p14:creationId xmlns:p14="http://schemas.microsoft.com/office/powerpoint/2010/main" val="890854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39136" tIns="19568" rIns="39136" bIns="19568"/>
          <a:lstStyle/>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NAVIANCE</a:t>
            </a:r>
            <a:r>
              <a:rPr lang="en-US" sz="1600" dirty="0">
                <a:latin typeface="Calibri" panose="020F0502020204030204" pitchFamily="34" charset="0"/>
                <a:ea typeface="Calibri" panose="020F0502020204030204" pitchFamily="34" charset="0"/>
                <a:cs typeface="Times New Roman" panose="02020603050405020304" pitchFamily="18" charset="0"/>
              </a:rPr>
              <a:t> is an online resource where you can keep track of all your research, compare options, and monitor the records submission process when applying to schools.</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College Search </a:t>
            </a:r>
            <a:r>
              <a:rPr lang="en-US" sz="1600" dirty="0">
                <a:latin typeface="Calibri" panose="020F0502020204030204" pitchFamily="34" charset="0"/>
                <a:ea typeface="Calibri" panose="020F0502020204030204" pitchFamily="34" charset="0"/>
                <a:cs typeface="Times New Roman" panose="02020603050405020304" pitchFamily="18" charset="0"/>
              </a:rPr>
              <a:t>can be done on Naviance and students can “Favorite” colleges in their List of Colleges I’m Thinking About to help them organize their search.</a:t>
            </a:r>
            <a:r>
              <a:rPr lang="en-US" sz="1600" b="1" dirty="0">
                <a:latin typeface="Calibri" panose="020F0502020204030204" pitchFamily="34" charset="0"/>
                <a:ea typeface="Calibri" panose="020F0502020204030204" pitchFamily="34" charset="0"/>
                <a:cs typeface="Times New Roman" panose="02020603050405020304" pitchFamily="18" charset="0"/>
              </a:rPr>
              <a:t> Students will have to complete the Advanced College Search for Success Plan this year.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Career Exploration (Success Plan)- </a:t>
            </a:r>
            <a:r>
              <a:rPr lang="en-US" sz="1600" dirty="0">
                <a:latin typeface="Calibri" panose="020F0502020204030204" pitchFamily="34" charset="0"/>
                <a:ea typeface="Calibri" panose="020F0502020204030204" pitchFamily="34" charset="0"/>
                <a:cs typeface="Times New Roman" panose="02020603050405020304" pitchFamily="18" charset="0"/>
              </a:rPr>
              <a:t>multiple surveys to help students determine </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Scholarships: </a:t>
            </a:r>
            <a:r>
              <a:rPr lang="en-US" sz="1600" dirty="0">
                <a:latin typeface="Calibri" panose="020F0502020204030204" pitchFamily="34" charset="0"/>
                <a:ea typeface="Calibri" panose="020F0502020204030204" pitchFamily="34" charset="0"/>
                <a:cs typeface="Times New Roman" panose="02020603050405020304" pitchFamily="18" charset="0"/>
              </a:rPr>
              <a:t>national search databases, our CB East Scholarship List of private scholarships are posted in Naviance. </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Typically the scholarships sent to us are for </a:t>
            </a:r>
            <a:r>
              <a:rPr lang="en-US" sz="1600" b="1" dirty="0">
                <a:latin typeface="Calibri" panose="020F0502020204030204" pitchFamily="34" charset="0"/>
                <a:ea typeface="Calibri" panose="020F0502020204030204" pitchFamily="34" charset="0"/>
                <a:cs typeface="Times New Roman" panose="02020603050405020304" pitchFamily="18" charset="0"/>
              </a:rPr>
              <a:t>senior</a:t>
            </a:r>
            <a:r>
              <a:rPr lang="en-US" sz="1600" dirty="0">
                <a:latin typeface="Calibri" panose="020F0502020204030204" pitchFamily="34" charset="0"/>
                <a:ea typeface="Calibri" panose="020F0502020204030204" pitchFamily="34" charset="0"/>
                <a:cs typeface="Times New Roman" panose="02020603050405020304" pitchFamily="18" charset="0"/>
              </a:rPr>
              <a:t> applicants, but occasionally we’ll see an essay contest come through for juniors.  Juniors are encouraged to check out the scholarship list this year so they are aware of the criteria for the following year.  </a:t>
            </a:r>
            <a:br>
              <a:rPr lang="en-US" sz="1600" dirty="0">
                <a:latin typeface="Calibri" panose="020F0502020204030204" pitchFamily="34" charset="0"/>
                <a:ea typeface="Calibri" panose="020F0502020204030204" pitchFamily="34" charset="0"/>
                <a:cs typeface="Times New Roman" panose="02020603050405020304" pitchFamily="18"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Come senior year, </a:t>
            </a:r>
            <a:r>
              <a:rPr lang="en-US" sz="1600" b="1" dirty="0">
                <a:latin typeface="Calibri" panose="020F0502020204030204" pitchFamily="34" charset="0"/>
                <a:ea typeface="Calibri" panose="020F0502020204030204" pitchFamily="34" charset="0"/>
                <a:cs typeface="Times New Roman" panose="02020603050405020304" pitchFamily="18" charset="0"/>
              </a:rPr>
              <a:t>all records requests for transcripts and recommendations</a:t>
            </a:r>
            <a:r>
              <a:rPr lang="en-US" sz="1600" dirty="0">
                <a:latin typeface="Calibri" panose="020F0502020204030204" pitchFamily="34" charset="0"/>
                <a:ea typeface="Calibri" panose="020F0502020204030204" pitchFamily="34" charset="0"/>
                <a:cs typeface="Times New Roman" panose="02020603050405020304" pitchFamily="18" charset="0"/>
              </a:rPr>
              <a:t> will be done through Naviance.</a:t>
            </a:r>
          </a:p>
          <a:p>
            <a:pPr>
              <a:lnSpc>
                <a:spcPct val="107000"/>
              </a:lnSpc>
              <a:spcAft>
                <a:spcPts val="342"/>
              </a:spcAft>
            </a:pPr>
            <a:br>
              <a:rPr lang="en-US" sz="1600" dirty="0">
                <a:latin typeface="Calibri" panose="020F0502020204030204" pitchFamily="34" charset="0"/>
                <a:ea typeface="Calibri" panose="020F0502020204030204" pitchFamily="34" charset="0"/>
                <a:cs typeface="Times New Roman" panose="02020603050405020304" pitchFamily="18" charset="0"/>
              </a:rPr>
            </a:br>
            <a:r>
              <a:rPr lang="en-US" sz="16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lIns="39136" tIns="19568" rIns="39136" bIns="19568"/>
          <a:lstStyle/>
          <a:p>
            <a:fld id="{AEC91417-485F-41E4-AD08-0DA2EF85D4E8}" type="slidenum">
              <a:rPr lang="en-US"/>
              <a:t>6</a:t>
            </a:fld>
            <a:endParaRPr lang="en-US"/>
          </a:p>
        </p:txBody>
      </p:sp>
    </p:spTree>
    <p:extLst>
      <p:ext uri="{BB962C8B-B14F-4D97-AF65-F5344CB8AC3E}">
        <p14:creationId xmlns:p14="http://schemas.microsoft.com/office/powerpoint/2010/main" val="2209721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29640" y="3373756"/>
            <a:ext cx="7437120" cy="2760345"/>
          </a:xfrm>
          <a:prstGeom prst="rect">
            <a:avLst/>
          </a:prstGeom>
        </p:spPr>
        <p:txBody>
          <a:bodyPr lIns="39136" tIns="19568" rIns="39136" bIns="19568"/>
          <a:lstStyle/>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Scattergram</a:t>
            </a:r>
            <a:r>
              <a:rPr lang="en-US" sz="1600" dirty="0">
                <a:latin typeface="Calibri" panose="020F0502020204030204" pitchFamily="34" charset="0"/>
                <a:ea typeface="Calibri" panose="020F0502020204030204" pitchFamily="34" charset="0"/>
                <a:cs typeface="Times New Roman" panose="02020603050405020304" pitchFamily="18" charset="0"/>
              </a:rPr>
              <a:t> provides visual comparison to you and East applicant history.</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Once you add schools to your Colleges I’m Thinking About list, you can find the scattergram for the college by going to “</a:t>
            </a:r>
            <a:r>
              <a:rPr lang="en-US" sz="1600" b="1" dirty="0">
                <a:latin typeface="Calibri" panose="020F0502020204030204" pitchFamily="34" charset="0"/>
                <a:ea typeface="Calibri" panose="020F0502020204030204" pitchFamily="34" charset="0"/>
                <a:cs typeface="Times New Roman" panose="02020603050405020304" pitchFamily="18" charset="0"/>
              </a:rPr>
              <a:t>MORE</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The Scattergrams include student decisions of former</a:t>
            </a:r>
            <a:r>
              <a:rPr lang="en-US" sz="1600" b="1" dirty="0">
                <a:latin typeface="Calibri" panose="020F0502020204030204" pitchFamily="34" charset="0"/>
                <a:ea typeface="Calibri" panose="020F0502020204030204" pitchFamily="34" charset="0"/>
                <a:cs typeface="Times New Roman" panose="02020603050405020304" pitchFamily="18" charset="0"/>
              </a:rPr>
              <a:t> CB East students</a:t>
            </a:r>
            <a:r>
              <a:rPr lang="en-US" sz="1600" dirty="0">
                <a:latin typeface="Calibri" panose="020F0502020204030204" pitchFamily="34" charset="0"/>
                <a:ea typeface="Calibri" panose="020F0502020204030204" pitchFamily="34" charset="0"/>
                <a:cs typeface="Times New Roman" panose="02020603050405020304" pitchFamily="18" charset="0"/>
              </a:rPr>
              <a:t>, so you are comparing your student to others who have been assessed based on our curriculum and culture.</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Green means they were accepted, Red indicates denied decision. You are the little blue “person” icon </a:t>
            </a:r>
            <a:r>
              <a:rPr lang="en-US" sz="1600" b="1" dirty="0">
                <a:latin typeface="Calibri" panose="020F0502020204030204" pitchFamily="34" charset="0"/>
                <a:ea typeface="Calibri" panose="020F0502020204030204" pitchFamily="34" charset="0"/>
                <a:cs typeface="Times New Roman" panose="02020603050405020304" pitchFamily="18" charset="0"/>
              </a:rPr>
              <a:t>based on your PSAT last year or SAT/ACT</a:t>
            </a:r>
            <a:r>
              <a:rPr lang="en-US" sz="1600" dirty="0">
                <a:latin typeface="Calibri" panose="020F0502020204030204" pitchFamily="34" charset="0"/>
                <a:ea typeface="Calibri" panose="020F0502020204030204" pitchFamily="34" charset="0"/>
                <a:cs typeface="Times New Roman" panose="02020603050405020304" pitchFamily="18" charset="0"/>
              </a:rPr>
              <a:t> as soon as you take them with your </a:t>
            </a:r>
            <a:r>
              <a:rPr lang="en-US" sz="1600" b="1" dirty="0">
                <a:latin typeface="Calibri" panose="020F0502020204030204" pitchFamily="34" charset="0"/>
                <a:ea typeface="Calibri" panose="020F0502020204030204" pitchFamily="34" charset="0"/>
                <a:cs typeface="Times New Roman" panose="02020603050405020304" pitchFamily="18" charset="0"/>
              </a:rPr>
              <a:t>Cumulative GPA</a:t>
            </a:r>
            <a:r>
              <a:rPr lang="en-US" sz="1600" dirty="0">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624522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39136" tIns="19568" rIns="39136" bIns="19568"/>
          <a:lstStyle/>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Once you click on the College itself, you can find information about </a:t>
            </a:r>
            <a:r>
              <a:rPr lang="en-US" sz="1600" b="1" dirty="0">
                <a:latin typeface="Calibri" panose="020F0502020204030204" pitchFamily="34" charset="0"/>
                <a:ea typeface="Calibri" panose="020F0502020204030204" pitchFamily="34" charset="0"/>
                <a:cs typeface="Times New Roman" panose="02020603050405020304" pitchFamily="18" charset="0"/>
              </a:rPr>
              <a:t>tuition; acceptance rates; admissions criteria; general information like size, locale, public/private, degrees offered; college overlaps (students that apply to this college also apply to these similar colleges", app deadlines, compare yourself to others from East who have applied...), faculty : student ratio; majors, student life etc.</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Use these </a:t>
            </a:r>
            <a:r>
              <a:rPr lang="en-US" sz="1600" b="1" dirty="0">
                <a:latin typeface="Calibri" panose="020F0502020204030204" pitchFamily="34" charset="0"/>
                <a:ea typeface="Calibri" panose="020F0502020204030204" pitchFamily="34" charset="0"/>
                <a:cs typeface="Times New Roman" panose="02020603050405020304" pitchFamily="18" charset="0"/>
              </a:rPr>
              <a:t>stats to guide your questions when you go on campus</a:t>
            </a:r>
            <a:r>
              <a:rPr lang="en-US" sz="1600" dirty="0">
                <a:latin typeface="Calibri" panose="020F0502020204030204" pitchFamily="34" charset="0"/>
                <a:ea typeface="Calibri" panose="020F0502020204030204" pitchFamily="34" charset="0"/>
                <a:cs typeface="Times New Roman" panose="02020603050405020304" pitchFamily="18" charset="0"/>
              </a:rPr>
              <a:t> visits or meet with reps.  How many graduate in 4 years? 5 years? What is your retention rate? </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Can you identify a common thread that connects you to the colleges you are researching?</a:t>
            </a:r>
          </a:p>
          <a:p>
            <a:pPr>
              <a:lnSpc>
                <a:spcPct val="107000"/>
              </a:lnSpc>
              <a:spcAft>
                <a:spcPts val="342"/>
              </a:spcAft>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342"/>
              </a:spcAft>
            </a:pPr>
            <a:r>
              <a:rPr lang="en-US" sz="1600" b="1" dirty="0">
                <a:latin typeface="Calibri" panose="020F0502020204030204" pitchFamily="34" charset="0"/>
                <a:ea typeface="Calibri" panose="020F0502020204030204" pitchFamily="34" charset="0"/>
                <a:cs typeface="Times New Roman" panose="02020603050405020304" pitchFamily="18" charset="0"/>
              </a:rPr>
              <a:t>Look at admission requirements and let that also assist you with course selection for senior year.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br>
              <a:rPr lang="en-US" sz="1600" dirty="0">
                <a:latin typeface="Calibri" panose="020F0502020204030204" pitchFamily="34" charset="0"/>
                <a:ea typeface="Calibri" panose="020F0502020204030204" pitchFamily="34" charset="0"/>
                <a:cs typeface="Times New Roman" panose="02020603050405020304" pitchFamily="18" charset="0"/>
              </a:rPr>
            </a:br>
            <a:endParaRPr lang="en-US" sz="1600" dirty="0"/>
          </a:p>
        </p:txBody>
      </p:sp>
      <p:sp>
        <p:nvSpPr>
          <p:cNvPr id="4" name="Slide Number Placeholder 3"/>
          <p:cNvSpPr>
            <a:spLocks noGrp="1"/>
          </p:cNvSpPr>
          <p:nvPr>
            <p:ph type="sldNum" sz="quarter" idx="5"/>
          </p:nvPr>
        </p:nvSpPr>
        <p:spPr/>
        <p:txBody>
          <a:bodyPr lIns="39136" tIns="19568" rIns="39136" bIns="19568"/>
          <a:lstStyle/>
          <a:p>
            <a:fld id="{AEC91417-485F-41E4-AD08-0DA2EF85D4E8}" type="slidenum">
              <a:rPr lang="en-US" smtClean="0"/>
              <a:t>8</a:t>
            </a:fld>
            <a:endParaRPr lang="en-US"/>
          </a:p>
        </p:txBody>
      </p:sp>
    </p:spTree>
    <p:extLst>
      <p:ext uri="{BB962C8B-B14F-4D97-AF65-F5344CB8AC3E}">
        <p14:creationId xmlns:p14="http://schemas.microsoft.com/office/powerpoint/2010/main" val="3529541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a:prstGeom prst="rect">
            <a:avLst/>
          </a:prstGeom>
          <a:noFill/>
          <a:ln w="12700">
            <a:solidFill>
              <a:prstClr val="black"/>
            </a:solidFill>
          </a:ln>
        </p:spPr>
      </p:sp>
      <p:sp>
        <p:nvSpPr>
          <p:cNvPr id="3" name="Notes Placeholder 2"/>
          <p:cNvSpPr>
            <a:spLocks noGrp="1"/>
          </p:cNvSpPr>
          <p:nvPr>
            <p:ph type="body" idx="1"/>
          </p:nvPr>
        </p:nvSpPr>
        <p:spPr>
          <a:xfrm>
            <a:off x="929640" y="3373756"/>
            <a:ext cx="7437120" cy="2760345"/>
          </a:xfrm>
          <a:prstGeom prst="rect">
            <a:avLst/>
          </a:prstGeom>
        </p:spPr>
        <p:txBody>
          <a:bodyPr lIns="39136" tIns="19568" rIns="39136" bIns="19568"/>
          <a:lstStyle/>
          <a:p>
            <a:r>
              <a:rPr lang="en-US" sz="1600" dirty="0"/>
              <a:t>There are hundreds of search tools online that can help families broaden their search.  Some online resources are based on data while others focus on student feedback and anecdotal information gathered from current students and alumni.  This slide provides a variety of search engines that provide different information and perspectives. Some of these sites provide rankings while others provide search options and information about colleges and universities.</a:t>
            </a:r>
          </a:p>
          <a:p>
            <a:endParaRPr lang="en-US" sz="1600" dirty="0"/>
          </a:p>
          <a:p>
            <a:r>
              <a:rPr lang="en-US" sz="1600" dirty="0"/>
              <a:t>We urge students and families to investigate any website with a critical eye when using any online resource to help with your college search.  These are all excellent tools to use as you are building your college list or can be useful to narrow down a list based on specific criteria that is important to you.</a:t>
            </a:r>
          </a:p>
          <a:p>
            <a:endParaRPr lang="en-US" dirty="0"/>
          </a:p>
        </p:txBody>
      </p:sp>
    </p:spTree>
    <p:extLst>
      <p:ext uri="{BB962C8B-B14F-4D97-AF65-F5344CB8AC3E}">
        <p14:creationId xmlns:p14="http://schemas.microsoft.com/office/powerpoint/2010/main" val="1863225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54C05-7940-0A78-66B1-87C0392B3E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466F73-E6D3-A40F-6141-0FE8E4B87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54D635-C712-68B3-2653-0FF6DB6A8CDD}"/>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6A486D82-6C80-7FBB-FBB0-08A15D866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53F151-8C00-89A6-9BED-424A52446A7E}"/>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1185197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0477-3AAD-7558-852A-ACFAB6571E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4BA905-A7B1-5F18-9E4F-052374CF81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205B75-32B6-90B7-99C5-0359717AFE2D}"/>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1A3DCA13-0E10-EC29-6BCE-C68047C3C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973D63-8702-4B3D-95FD-AB62C8FF3E09}"/>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50707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E3454E-BCDE-582A-20FF-97BE949D6D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4AB349-3C02-2FD5-8934-FCE9B80F89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2D6E8-9BA0-C79A-09CC-ED5035C2CE1C}"/>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40878290-59DC-03D3-4247-D8352F376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30FD50-6D75-E49A-9AF9-1B8E4AF0DFF5}"/>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186698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 uri="{C183D7F6-B498-43B3-948B-1728B52AA6E4}">
                <adec:decorative xmlns:adec="http://schemas.microsoft.com/office/drawing/2017/decorative" val="1"/>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p>
          </p:txBody>
        </p:sp>
      </p:grpSp>
      <p:grpSp>
        <p:nvGrpSpPr>
          <p:cNvPr id="9" name="Group 8">
            <a:extLst>
              <a:ext uri="{FF2B5EF4-FFF2-40B4-BE49-F238E27FC236}">
                <a16:creationId xmlns:a16="http://schemas.microsoft.com/office/drawing/2014/main" id="{0F297964-0B81-31DC-6D6D-1414832238B1}"/>
              </a:ext>
              <a:ext uri="{C183D7F6-B498-43B3-948B-1728B52AA6E4}">
                <adec:decorative xmlns:adec="http://schemas.microsoft.com/office/drawing/2017/decorative" val="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a:p>
          </p:txBody>
        </p:sp>
      </p:grpSp>
      <p:sp>
        <p:nvSpPr>
          <p:cNvPr id="14" name="Image 2">
            <a:extLst>
              <a:ext uri="{FF2B5EF4-FFF2-40B4-BE49-F238E27FC236}">
                <a16:creationId xmlns:a16="http://schemas.microsoft.com/office/drawing/2014/main" id="{EFFAEAD9-58A9-096B-C6D0-58F7AD08EB20}"/>
              </a:ext>
              <a:ext uri="{C183D7F6-B498-43B3-948B-1728B52AA6E4}">
                <adec:decorative xmlns:adec="http://schemas.microsoft.com/office/drawing/2017/decorative" val="1"/>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a:p>
        </p:txBody>
      </p:sp>
      <p:sp>
        <p:nvSpPr>
          <p:cNvPr id="2" name="Title 1">
            <a:extLst>
              <a:ext uri="{FF2B5EF4-FFF2-40B4-BE49-F238E27FC236}">
                <a16:creationId xmlns:a16="http://schemas.microsoft.com/office/drawing/2014/main" id="{9A1CFBBA-B680-A6A7-3C4B-5FEAC4253283}"/>
              </a:ext>
            </a:extLst>
          </p:cNvPr>
          <p:cNvSpPr>
            <a:spLocks noGrp="1"/>
          </p:cNvSpPr>
          <p:nvPr>
            <p:ph type="title" hasCustomPrompt="1"/>
          </p:nvPr>
        </p:nvSpPr>
        <p:spPr>
          <a:xfrm>
            <a:off x="1499616" y="89452"/>
            <a:ext cx="5693664" cy="2580596"/>
          </a:xfrm>
        </p:spPr>
        <p:txBody>
          <a:bodyPr>
            <a:noAutofit/>
          </a:bodyPr>
          <a:lstStyle>
            <a:lvl1pPr algn="l">
              <a:lnSpc>
                <a:spcPct val="100000"/>
              </a:lnSpc>
              <a:defRPr/>
            </a:lvl1pPr>
          </a:lstStyle>
          <a:p>
            <a:r>
              <a:rPr lang="en-US"/>
              <a:t>Click to add title</a:t>
            </a:r>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hasCustomPrompt="1"/>
          </p:nvPr>
        </p:nvSpPr>
        <p:spPr>
          <a:xfrm>
            <a:off x="1499616" y="2770632"/>
            <a:ext cx="5693664" cy="3122168"/>
          </a:xfrm>
        </p:spPr>
        <p:txBody>
          <a:bodyPr>
            <a:norm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add text</a:t>
            </a:r>
          </a:p>
          <a:p>
            <a:pPr lvl="1"/>
            <a:r>
              <a:rPr lang="en-US"/>
              <a:t>Second level</a:t>
            </a:r>
          </a:p>
          <a:p>
            <a:pPr lvl="2"/>
            <a:r>
              <a:rPr lang="en-US"/>
              <a:t>Third level</a:t>
            </a:r>
          </a:p>
        </p:txBody>
      </p:sp>
    </p:spTree>
    <p:extLst>
      <p:ext uri="{BB962C8B-B14F-4D97-AF65-F5344CB8AC3E}">
        <p14:creationId xmlns:p14="http://schemas.microsoft.com/office/powerpoint/2010/main" val="2985192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 uri="{C183D7F6-B498-43B3-948B-1728B52AA6E4}">
                <adec:decorative xmlns:adec="http://schemas.microsoft.com/office/drawing/2017/decorative" val="1"/>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hasCustomPrompt="1"/>
          </p:nvPr>
        </p:nvSpPr>
        <p:spPr>
          <a:xfrm>
            <a:off x="760938" y="731520"/>
            <a:ext cx="10665089" cy="1362057"/>
          </a:xfrm>
        </p:spPr>
        <p:txBody>
          <a:bodyPr>
            <a:noAutofit/>
          </a:bodyPr>
          <a:lstStyle>
            <a:lvl1pPr>
              <a:lnSpc>
                <a:spcPct val="100000"/>
              </a:lnSpc>
              <a:defRPr/>
            </a:lvl1pPr>
          </a:lstStyle>
          <a:p>
            <a:r>
              <a:rPr lang="en-US"/>
              <a:t>Click to add title</a:t>
            </a:r>
          </a:p>
        </p:txBody>
      </p:sp>
      <p:sp>
        <p:nvSpPr>
          <p:cNvPr id="6" name="Footer Placeholder 5"/>
          <p:cNvSpPr>
            <a:spLocks noGrp="1"/>
          </p:cNvSpPr>
          <p:nvPr>
            <p:ph type="ftr" sz="quarter" idx="11"/>
          </p:nvPr>
        </p:nvSpPr>
        <p:spPr/>
        <p:txBody>
          <a:bodyPr>
            <a:noAutofit/>
          </a:bodyPr>
          <a:lstStyle>
            <a:lvl1pPr>
              <a:defRPr>
                <a:latin typeface="+mn-lt"/>
              </a:defRPr>
            </a:lvl1pPr>
          </a:lstStyle>
          <a:p>
            <a:r>
              <a:rPr lang="en-US"/>
              <a:t>Presentation title</a:t>
            </a:r>
          </a:p>
        </p:txBody>
      </p:sp>
      <p:sp>
        <p:nvSpPr>
          <p:cNvPr id="7" name="Slide Number Placeholder 6"/>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a:p>
        </p:txBody>
      </p:sp>
      <p:sp>
        <p:nvSpPr>
          <p:cNvPr id="3" name="Content Placeholder 2"/>
          <p:cNvSpPr>
            <a:spLocks noGrp="1"/>
          </p:cNvSpPr>
          <p:nvPr>
            <p:ph sz="half" idx="1" hasCustomPrompt="1"/>
          </p:nvPr>
        </p:nvSpPr>
        <p:spPr>
          <a:xfrm>
            <a:off x="539496" y="2103120"/>
            <a:ext cx="11119104" cy="4434840"/>
          </a:xfrm>
        </p:spPr>
        <p:txBody>
          <a:bodyPr>
            <a:normAutofit/>
          </a:bodyPr>
          <a:lstStyle>
            <a:lvl1pPr>
              <a:defRPr sz="1800"/>
            </a:lvl1pPr>
            <a:lvl2pPr>
              <a:defRPr sz="1600"/>
            </a:lvl2pPr>
            <a:lvl3pPr>
              <a:defRPr sz="1400"/>
            </a:lvl3pPr>
            <a:lvl4pPr>
              <a:defRPr sz="1200"/>
            </a:lvl4pPr>
            <a:lvl5pPr>
              <a:defRPr sz="1200"/>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740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920D-E429-8437-0066-39194DE275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F2805-8D91-7A8B-E770-EA3478D013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1380BE-AA20-0A13-A1A3-99406AAB0DCA}"/>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D3CDDAD4-F4E8-1605-04D1-F0F6A6B33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90DBA1-A0C3-F01F-8825-DA132C940DED}"/>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143441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DEA1C-6CD1-2950-E383-860E3DAF86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AD078D-1977-1EC2-FAC0-31ABF75EF25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DD260-63D2-69EA-69AB-26F51D1F1557}"/>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38A5E432-BEC5-BF74-AD57-3F3B5F5F5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AB208-7F7F-F4DE-ABAA-674C48B89F09}"/>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4170493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7B4B-0C86-8953-E6F3-58781CFE9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F30FAA-30E0-EB4A-4BAD-199DDA5485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18420F-A20A-2950-5802-3149742AA2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2C448C4-9806-03DE-7BD1-379D35663D7F}"/>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6" name="Footer Placeholder 5">
            <a:extLst>
              <a:ext uri="{FF2B5EF4-FFF2-40B4-BE49-F238E27FC236}">
                <a16:creationId xmlns:a16="http://schemas.microsoft.com/office/drawing/2014/main" id="{7F557E78-5556-BE65-4077-5262D80E5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9AA05B-6246-3A2A-78D7-B1E7EF43E8EA}"/>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323177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B7D9B-97AA-0D7B-E30C-40E91A6F57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DF0903-66CD-9E1F-6E4D-6EC04A62E0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1048C2-5C5D-3234-01D8-C6BBDD0F57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CC3C96-6C57-39FA-ACF1-EEC2327FE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720789-5096-8BE8-D9BF-156FA57571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AC2471-9BEB-B5FF-720E-D30E0428BF7B}"/>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8" name="Footer Placeholder 7">
            <a:extLst>
              <a:ext uri="{FF2B5EF4-FFF2-40B4-BE49-F238E27FC236}">
                <a16:creationId xmlns:a16="http://schemas.microsoft.com/office/drawing/2014/main" id="{9ACD11B1-FB13-63F8-EC77-3239F84B88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BB6F3F-8B7D-6BD2-4D08-1615C235D98E}"/>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557953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370F-A171-8B79-5BA4-91B5FB5BD6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329D76-BE26-06CE-EAA1-AB74075EB1B1}"/>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4" name="Footer Placeholder 3">
            <a:extLst>
              <a:ext uri="{FF2B5EF4-FFF2-40B4-BE49-F238E27FC236}">
                <a16:creationId xmlns:a16="http://schemas.microsoft.com/office/drawing/2014/main" id="{C016826A-CACF-A8CC-52E0-04909963B2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3CBB4D-2349-9CA5-15B0-8DC84284744A}"/>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245556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B6A8F6-4AF3-7234-62E0-C18F70297F35}"/>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3" name="Footer Placeholder 2">
            <a:extLst>
              <a:ext uri="{FF2B5EF4-FFF2-40B4-BE49-F238E27FC236}">
                <a16:creationId xmlns:a16="http://schemas.microsoft.com/office/drawing/2014/main" id="{AEF8C5C5-3740-ECCA-1AAB-59B7262006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1C80F0-53A2-5219-0BEC-CEBCC1056B9D}"/>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3033404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D895-8C28-FAAA-6218-4DE48D8805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A1A88E-42C1-0707-9E41-93448934C9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33EFE8-1798-2482-1698-F080272E0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62F834-8513-B907-6A99-14F9E25C5954}"/>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6" name="Footer Placeholder 5">
            <a:extLst>
              <a:ext uri="{FF2B5EF4-FFF2-40B4-BE49-F238E27FC236}">
                <a16:creationId xmlns:a16="http://schemas.microsoft.com/office/drawing/2014/main" id="{B5D29122-64D4-10B7-0098-3849DFCC6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85F95E-3C22-795D-0B21-CB24FB5A8529}"/>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394705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D6A13-35D6-1CB2-EE4A-B1CE0FD86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388FCF-2E0A-2307-51FD-36302451DB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860708-F8E8-5A87-8ADD-64D9447B1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33E620-3A6C-84A7-A51D-3A47C94BC61F}"/>
              </a:ext>
            </a:extLst>
          </p:cNvPr>
          <p:cNvSpPr>
            <a:spLocks noGrp="1"/>
          </p:cNvSpPr>
          <p:nvPr>
            <p:ph type="dt" sz="half" idx="10"/>
          </p:nvPr>
        </p:nvSpPr>
        <p:spPr/>
        <p:txBody>
          <a:bodyPr/>
          <a:lstStyle/>
          <a:p>
            <a:fld id="{97FCA210-C370-41AF-9E58-E1A7023BBD1A}" type="datetimeFigureOut">
              <a:rPr lang="en-US" smtClean="0"/>
              <a:t>11/17/2024</a:t>
            </a:fld>
            <a:endParaRPr lang="en-US"/>
          </a:p>
        </p:txBody>
      </p:sp>
      <p:sp>
        <p:nvSpPr>
          <p:cNvPr id="6" name="Footer Placeholder 5">
            <a:extLst>
              <a:ext uri="{FF2B5EF4-FFF2-40B4-BE49-F238E27FC236}">
                <a16:creationId xmlns:a16="http://schemas.microsoft.com/office/drawing/2014/main" id="{691F6DF6-BAF9-DCFB-F420-756448CE16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3E8B4-E1EE-00C4-27E7-AEFF048F67C2}"/>
              </a:ext>
            </a:extLst>
          </p:cNvPr>
          <p:cNvSpPr>
            <a:spLocks noGrp="1"/>
          </p:cNvSpPr>
          <p:nvPr>
            <p:ph type="sldNum" sz="quarter" idx="12"/>
          </p:nvPr>
        </p:nvSpPr>
        <p:spPr/>
        <p:txBody>
          <a:bodyPr/>
          <a:lstStyle/>
          <a:p>
            <a:fld id="{46A52835-6392-46D1-BDB7-85D242850789}" type="slidenum">
              <a:rPr lang="en-US" smtClean="0"/>
              <a:t>‹#›</a:t>
            </a:fld>
            <a:endParaRPr lang="en-US"/>
          </a:p>
        </p:txBody>
      </p:sp>
    </p:spTree>
    <p:extLst>
      <p:ext uri="{BB962C8B-B14F-4D97-AF65-F5344CB8AC3E}">
        <p14:creationId xmlns:p14="http://schemas.microsoft.com/office/powerpoint/2010/main" val="166234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B520BD-44B9-9C8B-B15B-B4DB4DB73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8F95D8-E735-7051-DC1E-C638AA4A16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26416A-C7E2-EE95-9E3A-34BF541FAC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7FCA210-C370-41AF-9E58-E1A7023BBD1A}" type="datetimeFigureOut">
              <a:rPr lang="en-US" smtClean="0"/>
              <a:t>11/17/2024</a:t>
            </a:fld>
            <a:endParaRPr lang="en-US"/>
          </a:p>
        </p:txBody>
      </p:sp>
      <p:sp>
        <p:nvSpPr>
          <p:cNvPr id="5" name="Footer Placeholder 4">
            <a:extLst>
              <a:ext uri="{FF2B5EF4-FFF2-40B4-BE49-F238E27FC236}">
                <a16:creationId xmlns:a16="http://schemas.microsoft.com/office/drawing/2014/main" id="{E81430C1-FF0D-B95E-C30C-E60CB0B2E9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61044A2-142F-1B98-E640-25970D747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6A52835-6392-46D1-BDB7-85D242850789}" type="slidenum">
              <a:rPr lang="en-US" smtClean="0"/>
              <a:t>‹#›</a:t>
            </a:fld>
            <a:endParaRPr lang="en-US"/>
          </a:p>
        </p:txBody>
      </p:sp>
    </p:spTree>
    <p:extLst>
      <p:ext uri="{BB962C8B-B14F-4D97-AF65-F5344CB8AC3E}">
        <p14:creationId xmlns:p14="http://schemas.microsoft.com/office/powerpoint/2010/main" val="333349483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nam02.safelinks.protection.outlook.com/?url=https%3A%2F%2Fwww.nacacnet.org%2Ffactors-in-the-admission-decision%2F&amp;data=05%7C02%7CLLADLEY%40CBSD.ORG%7Cb9b699e781724c75efdf08dd058fe9da%7Caa0b488ffc9e4185a5e3384220df23ca%7C0%7C0%7C638672837837268379%7CUnknown%7CTWFpbGZsb3d8eyJFbXB0eU1hcGkiOnRydWUsIlYiOiIwLjAuMDAwMCIsIlAiOiJXaW4zMiIsIkFOIjoiTWFpbCIsIldUIjoyfQ%3D%3D%7C0%7C%7C%7C&amp;sdata=uGOugs4PPXadB9sjTVdb701TPFC2yxvRQsio3b2hBoU%3D&amp;reserved=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hyperlink" Target="https://www.thecollegetour.com/" TargetMode="External"/><Relationship Id="rId13" Type="http://schemas.openxmlformats.org/officeDocument/2006/relationships/hyperlink" Target="http://www.princetonreview.com/college-education" TargetMode="External"/><Relationship Id="rId3" Type="http://schemas.openxmlformats.org/officeDocument/2006/relationships/hyperlink" Target="https://bigfuture.collegeboard.org/" TargetMode="External"/><Relationship Id="rId7" Type="http://schemas.openxmlformats.org/officeDocument/2006/relationships/hyperlink" Target="https://www.niche.com/?ref=colleges" TargetMode="External"/><Relationship Id="rId12" Type="http://schemas.openxmlformats.org/officeDocument/2006/relationships/hyperlink" Target="http://colleges.usnews.rankingsandreviews.com/best-college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s://www.unigo.com/" TargetMode="External"/><Relationship Id="rId11" Type="http://schemas.openxmlformats.org/officeDocument/2006/relationships/hyperlink" Target="https://hsnavigator.org/" TargetMode="External"/><Relationship Id="rId5" Type="http://schemas.openxmlformats.org/officeDocument/2006/relationships/hyperlink" Target="https://www.cappex.com/" TargetMode="External"/><Relationship Id="rId15" Type="http://schemas.openxmlformats.org/officeDocument/2006/relationships/hyperlink" Target="http://www.kiplinger.com/fronts/channels/college/index.html" TargetMode="External"/><Relationship Id="rId10" Type="http://schemas.openxmlformats.org/officeDocument/2006/relationships/hyperlink" Target="https://nces.ed.gov/collegenavigator/" TargetMode="External"/><Relationship Id="rId4" Type="http://schemas.openxmlformats.org/officeDocument/2006/relationships/hyperlink" Target="https://www.commonapp.org/explore/" TargetMode="External"/><Relationship Id="rId9" Type="http://schemas.openxmlformats.org/officeDocument/2006/relationships/hyperlink" Target="https://www.collegeconfidential.com/schools/" TargetMode="External"/><Relationship Id="rId14" Type="http://schemas.openxmlformats.org/officeDocument/2006/relationships/hyperlink" Target="http://www.forbes.com/top-colle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6C1060B-300F-3CE3-E5AA-D8E29791C960}"/>
              </a:ext>
            </a:extLst>
          </p:cNvPr>
          <p:cNvSpPr>
            <a:spLocks noGrp="1"/>
          </p:cNvSpPr>
          <p:nvPr>
            <p:ph type="title"/>
          </p:nvPr>
        </p:nvSpPr>
        <p:spPr>
          <a:xfrm>
            <a:off x="770215" y="741458"/>
            <a:ext cx="3932237" cy="1524662"/>
          </a:xfrm>
        </p:spPr>
        <p:txBody>
          <a:bodyPr anchor="b">
            <a:normAutofit/>
          </a:bodyPr>
          <a:lstStyle/>
          <a:p>
            <a:pPr>
              <a:lnSpc>
                <a:spcPct val="90000"/>
              </a:lnSpc>
            </a:pPr>
            <a:r>
              <a:rPr lang="en-US" sz="2000" dirty="0"/>
              <a:t>Post-Secondary Planning </a:t>
            </a:r>
          </a:p>
          <a:p>
            <a:pPr>
              <a:lnSpc>
                <a:spcPct val="90000"/>
              </a:lnSpc>
            </a:pPr>
            <a:r>
              <a:rPr lang="en-US" sz="2000" dirty="0"/>
              <a:t>Juniors Class of 2026</a:t>
            </a:r>
          </a:p>
          <a:p>
            <a:pPr>
              <a:lnSpc>
                <a:spcPct val="90000"/>
              </a:lnSpc>
            </a:pPr>
            <a:r>
              <a:rPr lang="en-US" sz="2000" dirty="0"/>
              <a:t>College Search</a:t>
            </a:r>
          </a:p>
        </p:txBody>
      </p:sp>
      <p:sp>
        <p:nvSpPr>
          <p:cNvPr id="12" name="Text Placeholder 4">
            <a:extLst>
              <a:ext uri="{FF2B5EF4-FFF2-40B4-BE49-F238E27FC236}">
                <a16:creationId xmlns:a16="http://schemas.microsoft.com/office/drawing/2014/main" id="{2B107532-6A74-4316-602A-1E2FCD6A2038}"/>
              </a:ext>
            </a:extLst>
          </p:cNvPr>
          <p:cNvSpPr>
            <a:spLocks noGrp="1"/>
          </p:cNvSpPr>
          <p:nvPr>
            <p:ph idx="1"/>
          </p:nvPr>
        </p:nvSpPr>
        <p:spPr>
          <a:xfrm>
            <a:off x="760938" y="2286001"/>
            <a:ext cx="4011087" cy="3811588"/>
          </a:xfrm>
        </p:spPr>
        <p:txBody>
          <a:bodyPr>
            <a:normAutofit/>
          </a:bodyPr>
          <a:lstStyle/>
          <a:p>
            <a:r>
              <a:rPr lang="en-US" sz="2800" dirty="0"/>
              <a:t>Part  I</a:t>
            </a:r>
          </a:p>
        </p:txBody>
      </p:sp>
      <p:sp>
        <p:nvSpPr>
          <p:cNvPr id="20" name="Text Placeholder 4">
            <a:extLst>
              <a:ext uri="{FF2B5EF4-FFF2-40B4-BE49-F238E27FC236}">
                <a16:creationId xmlns:a16="http://schemas.microsoft.com/office/drawing/2014/main" id="{57EFF2C2-9EDE-0CC1-63F3-FE78C0FD749B}"/>
              </a:ext>
            </a:extLst>
          </p:cNvPr>
          <p:cNvSpPr>
            <a:spLocks noGrp="1"/>
          </p:cNvSpPr>
          <p:nvPr>
            <p:ph type="body" sz="half" idx="2"/>
          </p:nvPr>
        </p:nvSpPr>
        <p:spPr>
          <a:xfrm>
            <a:off x="770215" y="2301902"/>
            <a:ext cx="3932237" cy="3567086"/>
          </a:xfrm>
        </p:spPr>
        <p:txBody>
          <a:bodyPr/>
          <a:lstStyle/>
          <a:p>
            <a:endParaRPr lang="en-US" dirty="0"/>
          </a:p>
        </p:txBody>
      </p:sp>
      <p:sp>
        <p:nvSpPr>
          <p:cNvPr id="13" name="Footer Placeholder 2">
            <a:extLst>
              <a:ext uri="{FF2B5EF4-FFF2-40B4-BE49-F238E27FC236}">
                <a16:creationId xmlns:a16="http://schemas.microsoft.com/office/drawing/2014/main" id="{9C35E3B0-094A-D1CD-2EAE-E8594528AA71}"/>
              </a:ext>
            </a:extLst>
          </p:cNvPr>
          <p:cNvSpPr>
            <a:spLocks noGrp="1"/>
          </p:cNvSpPr>
          <p:nvPr>
            <p:ph type="ftr" sz="quarter" idx="11"/>
          </p:nvPr>
        </p:nvSpPr>
        <p:spPr>
          <a:xfrm>
            <a:off x="760938" y="457200"/>
            <a:ext cx="3200400" cy="244502"/>
          </a:xfrm>
        </p:spPr>
        <p:txBody>
          <a:bodyPr/>
          <a:lstStyle/>
          <a:p>
            <a:pPr>
              <a:spcAft>
                <a:spcPts val="600"/>
              </a:spcAft>
            </a:pPr>
            <a:endParaRPr lang="en-US" dirty="0"/>
          </a:p>
        </p:txBody>
      </p:sp>
      <p:sp>
        <p:nvSpPr>
          <p:cNvPr id="16" name="Slide Number Placeholder 3">
            <a:extLst>
              <a:ext uri="{FF2B5EF4-FFF2-40B4-BE49-F238E27FC236}">
                <a16:creationId xmlns:a16="http://schemas.microsoft.com/office/drawing/2014/main" id="{50A02A9A-3BF9-443F-D746-CE9ED102D3C8}"/>
              </a:ext>
            </a:extLst>
          </p:cNvPr>
          <p:cNvSpPr>
            <a:spLocks noGrp="1"/>
          </p:cNvSpPr>
          <p:nvPr>
            <p:ph type="sldNum" sz="quarter" idx="12"/>
          </p:nvPr>
        </p:nvSpPr>
        <p:spPr>
          <a:xfrm>
            <a:off x="10438475" y="457199"/>
            <a:ext cx="987552" cy="244503"/>
          </a:xfrm>
        </p:spPr>
        <p:txBody>
          <a:bodyPr/>
          <a:lstStyle/>
          <a:p>
            <a:pPr>
              <a:spcAft>
                <a:spcPts val="600"/>
              </a:spcAft>
            </a:pPr>
            <a:fld id="{48F63A3B-78C7-47BE-AE5E-E10140E04643}" type="slidenum">
              <a:rPr lang="en-US" smtClean="0"/>
              <a:pPr>
                <a:spcAft>
                  <a:spcPts val="600"/>
                </a:spcAft>
              </a:pPr>
              <a:t>1</a:t>
            </a:fld>
            <a:endParaRPr lang="en-US"/>
          </a:p>
        </p:txBody>
      </p:sp>
      <p:sp>
        <p:nvSpPr>
          <p:cNvPr id="10" name="Slide Number Placeholder 3">
            <a:extLst>
              <a:ext uri="{FF2B5EF4-FFF2-40B4-BE49-F238E27FC236}">
                <a16:creationId xmlns:a16="http://schemas.microsoft.com/office/drawing/2014/main" id="{D656141B-5210-5220-2E6F-3015A6190D15}"/>
              </a:ext>
            </a:extLst>
          </p:cNvPr>
          <p:cNvSpPr>
            <a:spLocks noGrp="1"/>
          </p:cNvSpPr>
          <p:nvPr>
            <p:ph type="sldNum" sz="quarter" idx="4294967295"/>
          </p:nvPr>
        </p:nvSpPr>
        <p:spPr>
          <a:xfrm>
            <a:off x="11204575" y="457200"/>
            <a:ext cx="987425" cy="244475"/>
          </a:xfrm>
        </p:spPr>
        <p:txBody>
          <a:bodyPr/>
          <a:lstStyle/>
          <a:p>
            <a:pPr>
              <a:spcAft>
                <a:spcPts val="600"/>
              </a:spcAft>
            </a:pPr>
            <a:fld id="{48F63A3B-78C7-47BE-AE5E-E10140E04643}" type="slidenum">
              <a:rPr lang="en-US" smtClean="0"/>
              <a:pPr>
                <a:spcAft>
                  <a:spcPts val="600"/>
                </a:spcAft>
              </a:pPr>
              <a:t>1</a:t>
            </a:fld>
            <a:endParaRPr lang="en-US"/>
          </a:p>
        </p:txBody>
      </p:sp>
      <p:pic>
        <p:nvPicPr>
          <p:cNvPr id="2" name="Picture 1">
            <a:extLst>
              <a:ext uri="{FF2B5EF4-FFF2-40B4-BE49-F238E27FC236}">
                <a16:creationId xmlns:a16="http://schemas.microsoft.com/office/drawing/2014/main" id="{7AB3119C-F244-1C3F-5599-F039EA20882F}"/>
              </a:ext>
            </a:extLst>
          </p:cNvPr>
          <p:cNvPicPr>
            <a:picLocks noChangeAspect="1"/>
          </p:cNvPicPr>
          <p:nvPr/>
        </p:nvPicPr>
        <p:blipFill rotWithShape="1">
          <a:blip r:embed="rId3"/>
          <a:srcRect t="6253" r="-2" b="7756"/>
          <a:stretch/>
        </p:blipFill>
        <p:spPr>
          <a:xfrm>
            <a:off x="5737050" y="741459"/>
            <a:ext cx="5135112" cy="5119592"/>
          </a:xfrm>
          <a:prstGeom prst="rect">
            <a:avLst/>
          </a:prstGeom>
          <a:noFill/>
        </p:spPr>
      </p:pic>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Naviance | Programs">
            <a:extLst>
              <a:ext uri="{FF2B5EF4-FFF2-40B4-BE49-F238E27FC236}">
                <a16:creationId xmlns:a16="http://schemas.microsoft.com/office/drawing/2014/main" id="{0E6C078F-8CDC-CCBB-8AF3-1E898CB51C7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91822" y="1564623"/>
            <a:ext cx="3510140" cy="85120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ollege Rep Visits | Solomon Unified School District 393">
            <a:extLst>
              <a:ext uri="{FF2B5EF4-FFF2-40B4-BE49-F238E27FC236}">
                <a16:creationId xmlns:a16="http://schemas.microsoft.com/office/drawing/2014/main" id="{8B4536E3-533E-E820-7D36-E54979E1A8F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rot="20482027">
            <a:off x="3813724" y="2748100"/>
            <a:ext cx="2371093" cy="20924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51590E1-F30B-498A-A7E5-06CB40AF5007}"/>
              </a:ext>
            </a:extLst>
          </p:cNvPr>
          <p:cNvSpPr>
            <a:spLocks noGrp="1"/>
          </p:cNvSpPr>
          <p:nvPr>
            <p:ph type="title"/>
          </p:nvPr>
        </p:nvSpPr>
        <p:spPr>
          <a:xfrm>
            <a:off x="6623022" y="551927"/>
            <a:ext cx="5327272" cy="1207979"/>
          </a:xfrm>
        </p:spPr>
        <p:txBody>
          <a:bodyPr vert="horz" lIns="91440" tIns="45720" rIns="91440" bIns="45720" rtlCol="0" anchor="ctr">
            <a:normAutofit/>
          </a:bodyPr>
          <a:lstStyle/>
          <a:p>
            <a:r>
              <a:rPr lang="en-US" sz="3600" b="1">
                <a:latin typeface="Arial Black" panose="020B0A04020102020204" pitchFamily="34" charset="0"/>
              </a:rPr>
              <a:t>RESOURCES</a:t>
            </a:r>
          </a:p>
        </p:txBody>
      </p:sp>
      <p:sp>
        <p:nvSpPr>
          <p:cNvPr id="3" name="Rectangle 2">
            <a:extLst>
              <a:ext uri="{FF2B5EF4-FFF2-40B4-BE49-F238E27FC236}">
                <a16:creationId xmlns:a16="http://schemas.microsoft.com/office/drawing/2014/main" id="{46281829-95C6-4A2F-8950-8493A825F840}"/>
              </a:ext>
            </a:extLst>
          </p:cNvPr>
          <p:cNvSpPr/>
          <p:nvPr/>
        </p:nvSpPr>
        <p:spPr>
          <a:xfrm>
            <a:off x="6095999" y="1364706"/>
            <a:ext cx="5450827" cy="5168483"/>
          </a:xfrm>
          <a:prstGeom prst="rect">
            <a:avLst/>
          </a:prstGeom>
          <a:solidFill>
            <a:schemeClr val="bg1">
              <a:lumMod val="95000"/>
            </a:schemeClr>
          </a:solidFill>
        </p:spPr>
        <p:txBody>
          <a:bodyPr vert="horz" lIns="91440" tIns="45720" rIns="91440" bIns="45720" rtlCol="0" anchor="t">
            <a:noAutofit/>
          </a:bodyPr>
          <a:lstStyle/>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School Counseling Webpage</a:t>
            </a:r>
          </a:p>
          <a:p>
            <a:pPr defTabSz="914400">
              <a:lnSpc>
                <a:spcPct val="90000"/>
              </a:lnSpc>
              <a:spcAft>
                <a:spcPts val="600"/>
              </a:spcAft>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Naviance- College and Military visits, Statistics, College Search tools, Virtual campus tours</a:t>
            </a:r>
          </a:p>
          <a:p>
            <a:pPr defTabSz="914400">
              <a:lnSpc>
                <a:spcPct val="90000"/>
              </a:lnSpc>
              <a:spcAft>
                <a:spcPts val="600"/>
              </a:spcAft>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School Counselor – Students should schedule individual appointments</a:t>
            </a:r>
          </a:p>
          <a:p>
            <a:pPr defTabSz="914400">
              <a:lnSpc>
                <a:spcPct val="90000"/>
              </a:lnSpc>
              <a:spcAft>
                <a:spcPts val="600"/>
              </a:spcAft>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College Rep Visits</a:t>
            </a:r>
          </a:p>
          <a:p>
            <a:pPr indent="-228600" defTabSz="914400">
              <a:lnSpc>
                <a:spcPct val="90000"/>
              </a:lnSpc>
              <a:spcAft>
                <a:spcPts val="600"/>
              </a:spcAft>
              <a:buFont typeface="Arial" panose="020B0604020202020204" pitchFamily="34" charset="0"/>
              <a:buChar char="•"/>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Check your CBSD email!</a:t>
            </a:r>
          </a:p>
          <a:p>
            <a:pPr indent="-228600" defTabSz="914400">
              <a:lnSpc>
                <a:spcPct val="90000"/>
              </a:lnSpc>
              <a:spcAft>
                <a:spcPts val="600"/>
              </a:spcAft>
              <a:buFont typeface="Arial" panose="020B0604020202020204" pitchFamily="34" charset="0"/>
              <a:buChar char="•"/>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Read updated from the weekly East Side Story!</a:t>
            </a:r>
          </a:p>
          <a:p>
            <a:pPr defTabSz="914400">
              <a:lnSpc>
                <a:spcPct val="90000"/>
              </a:lnSpc>
              <a:spcAft>
                <a:spcPts val="600"/>
              </a:spcAft>
            </a:pPr>
            <a:endParaRPr lang="en-US" b="1" dirty="0">
              <a:latin typeface="Sabon Next LT" panose="02000500000000000000" pitchFamily="2" charset="0"/>
              <a:cs typeface="Sabon Next LT" panose="02000500000000000000" pitchFamily="2" charset="0"/>
            </a:endParaRPr>
          </a:p>
          <a:p>
            <a:pPr indent="-228600" defTabSz="914400">
              <a:lnSpc>
                <a:spcPct val="90000"/>
              </a:lnSpc>
              <a:spcAft>
                <a:spcPts val="600"/>
              </a:spcAft>
              <a:buFont typeface="Arial" panose="020B0604020202020204" pitchFamily="34" charset="0"/>
              <a:buChar char="•"/>
            </a:pPr>
            <a:r>
              <a:rPr lang="en-US" b="1" dirty="0">
                <a:latin typeface="Sabon Next LT" panose="02000500000000000000" pitchFamily="2" charset="0"/>
                <a:cs typeface="Sabon Next LT" panose="02000500000000000000" pitchFamily="2" charset="0"/>
              </a:rPr>
              <a:t>ACT and College Board (SAT &amp; PSAT) websites</a:t>
            </a:r>
          </a:p>
        </p:txBody>
      </p:sp>
      <p:pic>
        <p:nvPicPr>
          <p:cNvPr id="6" name="Picture 5">
            <a:extLst>
              <a:ext uri="{FF2B5EF4-FFF2-40B4-BE49-F238E27FC236}">
                <a16:creationId xmlns:a16="http://schemas.microsoft.com/office/drawing/2014/main" id="{07FFDC33-5944-2DEC-0157-5864A1AD91CB}"/>
              </a:ext>
            </a:extLst>
          </p:cNvPr>
          <p:cNvPicPr>
            <a:picLocks noChangeAspect="1"/>
          </p:cNvPicPr>
          <p:nvPr/>
        </p:nvPicPr>
        <p:blipFill>
          <a:blip r:embed="rId5"/>
          <a:stretch>
            <a:fillRect/>
          </a:stretch>
        </p:blipFill>
        <p:spPr>
          <a:xfrm>
            <a:off x="1006809" y="2910546"/>
            <a:ext cx="2709157" cy="2877267"/>
          </a:xfrm>
          <a:prstGeom prst="rect">
            <a:avLst/>
          </a:prstGeom>
        </p:spPr>
      </p:pic>
    </p:spTree>
    <p:extLst>
      <p:ext uri="{BB962C8B-B14F-4D97-AF65-F5344CB8AC3E}">
        <p14:creationId xmlns:p14="http://schemas.microsoft.com/office/powerpoint/2010/main" val="2578409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p:txBody>
          <a:bodyPr/>
          <a:lstStyle/>
          <a:p>
            <a:r>
              <a:rPr lang="en-US" sz="5400">
                <a:solidFill>
                  <a:schemeClr val="tx1"/>
                </a:solidFill>
              </a:rPr>
              <a:t>AGENDA</a:t>
            </a: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1"/>
          </p:nvPr>
        </p:nvSpPr>
        <p:spPr>
          <a:xfrm>
            <a:off x="1499616" y="2660198"/>
            <a:ext cx="5693664" cy="3232602"/>
          </a:xfrm>
        </p:spPr>
        <p:txBody>
          <a:bodyPr vert="horz" lIns="91440" tIns="45720" rIns="91440" bIns="45720" rtlCol="0" anchor="t">
            <a:normAutofit/>
          </a:bodyPr>
          <a:lstStyle/>
          <a:p>
            <a:endParaRPr lang="en-US" sz="3200" dirty="0">
              <a:solidFill>
                <a:schemeClr val="tx1">
                  <a:lumMod val="85000"/>
                  <a:lumOff val="15000"/>
                </a:schemeClr>
              </a:solidFill>
              <a:cs typeface="Sabon Next LT"/>
            </a:endParaRPr>
          </a:p>
          <a:p>
            <a:r>
              <a:rPr lang="en-US" sz="3200" dirty="0">
                <a:solidFill>
                  <a:schemeClr val="tx1">
                    <a:lumMod val="85000"/>
                    <a:lumOff val="15000"/>
                  </a:schemeClr>
                </a:solidFill>
              </a:rPr>
              <a:t>Junior Year Timeline</a:t>
            </a:r>
            <a:endParaRPr lang="en-US" sz="3200" dirty="0">
              <a:solidFill>
                <a:schemeClr val="tx1">
                  <a:lumMod val="85000"/>
                  <a:lumOff val="15000"/>
                </a:schemeClr>
              </a:solidFill>
              <a:cs typeface="Sabon Next LT"/>
            </a:endParaRPr>
          </a:p>
          <a:p>
            <a:r>
              <a:rPr lang="en-US" sz="3200" dirty="0">
                <a:solidFill>
                  <a:schemeClr val="tx1">
                    <a:lumMod val="85000"/>
                    <a:lumOff val="15000"/>
                  </a:schemeClr>
                </a:solidFill>
              </a:rPr>
              <a:t>College Search Process</a:t>
            </a:r>
            <a:endParaRPr lang="en-US" sz="3200" dirty="0">
              <a:solidFill>
                <a:schemeClr val="tx1">
                  <a:lumMod val="85000"/>
                  <a:lumOff val="15000"/>
                </a:schemeClr>
              </a:solidFill>
              <a:cs typeface="Sabon Next LT"/>
            </a:endParaRPr>
          </a:p>
          <a:p>
            <a:r>
              <a:rPr lang="en-US" sz="3200" dirty="0">
                <a:solidFill>
                  <a:schemeClr val="tx1">
                    <a:lumMod val="85000"/>
                    <a:lumOff val="15000"/>
                  </a:schemeClr>
                </a:solidFill>
              </a:rPr>
              <a:t>Resources</a:t>
            </a:r>
            <a:endParaRPr lang="en-US" sz="3200" dirty="0">
              <a:solidFill>
                <a:schemeClr val="tx1">
                  <a:lumMod val="85000"/>
                  <a:lumOff val="15000"/>
                </a:schemeClr>
              </a:solidFill>
              <a:cs typeface="Sabon Next LT"/>
            </a:endParaRPr>
          </a:p>
          <a:p>
            <a:endParaRPr lang="en-US" dirty="0"/>
          </a:p>
        </p:txBody>
      </p:sp>
    </p:spTree>
    <p:extLst>
      <p:ext uri="{BB962C8B-B14F-4D97-AF65-F5344CB8AC3E}">
        <p14:creationId xmlns:p14="http://schemas.microsoft.com/office/powerpoint/2010/main" val="385553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889F-77B0-8D52-58B9-95F604538826}"/>
              </a:ext>
            </a:extLst>
          </p:cNvPr>
          <p:cNvSpPr>
            <a:spLocks noGrp="1"/>
          </p:cNvSpPr>
          <p:nvPr>
            <p:ph type="title"/>
          </p:nvPr>
        </p:nvSpPr>
        <p:spPr>
          <a:xfrm>
            <a:off x="763455" y="54076"/>
            <a:ext cx="10665089" cy="747014"/>
          </a:xfrm>
        </p:spPr>
        <p:txBody>
          <a:bodyPr/>
          <a:lstStyle/>
          <a:p>
            <a:r>
              <a:rPr lang="en-US" sz="3600"/>
              <a:t>Junior year timeline</a:t>
            </a:r>
          </a:p>
        </p:txBody>
      </p:sp>
      <p:graphicFrame>
        <p:nvGraphicFramePr>
          <p:cNvPr id="6" name="Content Placeholder 5">
            <a:extLst>
              <a:ext uri="{FF2B5EF4-FFF2-40B4-BE49-F238E27FC236}">
                <a16:creationId xmlns:a16="http://schemas.microsoft.com/office/drawing/2014/main" id="{AFA5E242-033E-EF24-2CBD-C43DD3B75C27}"/>
              </a:ext>
            </a:extLst>
          </p:cNvPr>
          <p:cNvGraphicFramePr>
            <a:graphicFrameLocks noGrp="1"/>
          </p:cNvGraphicFramePr>
          <p:nvPr>
            <p:ph sz="half" idx="1"/>
          </p:nvPr>
        </p:nvGraphicFramePr>
        <p:xfrm>
          <a:off x="439118" y="801090"/>
          <a:ext cx="11313761" cy="5835404"/>
        </p:xfrm>
        <a:graphic>
          <a:graphicData uri="http://schemas.openxmlformats.org/drawingml/2006/table">
            <a:tbl>
              <a:tblPr/>
              <a:tblGrid>
                <a:gridCol w="1217706">
                  <a:extLst>
                    <a:ext uri="{9D8B030D-6E8A-4147-A177-3AD203B41FA5}">
                      <a16:colId xmlns:a16="http://schemas.microsoft.com/office/drawing/2014/main" val="1246764620"/>
                    </a:ext>
                  </a:extLst>
                </a:gridCol>
                <a:gridCol w="3346173">
                  <a:extLst>
                    <a:ext uri="{9D8B030D-6E8A-4147-A177-3AD203B41FA5}">
                      <a16:colId xmlns:a16="http://schemas.microsoft.com/office/drawing/2014/main" val="1281765674"/>
                    </a:ext>
                  </a:extLst>
                </a:gridCol>
                <a:gridCol w="3451170">
                  <a:extLst>
                    <a:ext uri="{9D8B030D-6E8A-4147-A177-3AD203B41FA5}">
                      <a16:colId xmlns:a16="http://schemas.microsoft.com/office/drawing/2014/main" val="493939904"/>
                    </a:ext>
                  </a:extLst>
                </a:gridCol>
                <a:gridCol w="3298712">
                  <a:extLst>
                    <a:ext uri="{9D8B030D-6E8A-4147-A177-3AD203B41FA5}">
                      <a16:colId xmlns:a16="http://schemas.microsoft.com/office/drawing/2014/main" val="2237164085"/>
                    </a:ext>
                  </a:extLst>
                </a:gridCol>
              </a:tblGrid>
              <a:tr h="419938">
                <a:tc>
                  <a:txBody>
                    <a:bodyPr/>
                    <a:lstStyle/>
                    <a:p>
                      <a:pPr algn="l" fontAlgn="auto"/>
                      <a:r>
                        <a:rPr lang="en-US" sz="1800" b="1"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l" fontAlgn="base"/>
                      <a:r>
                        <a:rPr lang="en-US" sz="1800" b="1" i="0">
                          <a:solidFill>
                            <a:srgbClr val="FFFFFF"/>
                          </a:solidFill>
                          <a:effectLst/>
                          <a:latin typeface="Calibri"/>
                          <a:ea typeface="Calibri" panose="020F0502020204030204" pitchFamily="34" charset="0"/>
                          <a:cs typeface="Calibri"/>
                        </a:rPr>
                        <a:t>Fall​</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l" fontAlgn="base"/>
                      <a:r>
                        <a:rPr lang="en-US" sz="1800" b="1" i="0">
                          <a:solidFill>
                            <a:srgbClr val="FFFFFF"/>
                          </a:solidFill>
                          <a:effectLst/>
                          <a:latin typeface="Calibri"/>
                          <a:ea typeface="Calibri" panose="020F0502020204030204" pitchFamily="34" charset="0"/>
                          <a:cs typeface="Calibri"/>
                        </a:rPr>
                        <a:t>Winter/Spring​</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l" fontAlgn="base"/>
                      <a:r>
                        <a:rPr lang="en-US" sz="1800" b="1" i="0">
                          <a:solidFill>
                            <a:srgbClr val="FFFFFF"/>
                          </a:solidFill>
                          <a:effectLst/>
                          <a:latin typeface="Calibri"/>
                          <a:ea typeface="Calibri" panose="020F0502020204030204" pitchFamily="34" charset="0"/>
                          <a:cs typeface="Calibri"/>
                        </a:rPr>
                        <a:t>Summer​</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1757213869"/>
                  </a:ext>
                </a:extLst>
              </a:tr>
              <a:tr h="1070440">
                <a:tc>
                  <a:txBody>
                    <a:bodyPr/>
                    <a:lstStyle/>
                    <a:p>
                      <a:pPr algn="l" fontAlgn="base"/>
                      <a:r>
                        <a:rPr lang="en-US" sz="1800" b="0" i="0">
                          <a:solidFill>
                            <a:srgbClr val="FFFFFF"/>
                          </a:solidFill>
                          <a:effectLst/>
                          <a:latin typeface="Calibri"/>
                          <a:ea typeface="Calibri" panose="020F0502020204030204" pitchFamily="34" charset="0"/>
                          <a:cs typeface="Calibri"/>
                        </a:rPr>
                        <a:t>Testing​</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PSAT October. </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AP Registration (for MP1 APs).</a:t>
                      </a:r>
                      <a:r>
                        <a:rPr lang="en-US" sz="18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Take the SAT/ACT .</a:t>
                      </a:r>
                    </a:p>
                    <a:p>
                      <a:pPr lvl="0" algn="l">
                        <a:buNone/>
                      </a:pPr>
                      <a:r>
                        <a:rPr lang="en-US" sz="1800" b="0" i="0" u="none" strike="noStrike">
                          <a:solidFill>
                            <a:srgbClr val="FFFFFF"/>
                          </a:solidFill>
                          <a:effectLst/>
                          <a:latin typeface="Calibri"/>
                          <a:cs typeface="Calibri"/>
                        </a:rPr>
                        <a:t>AP Registration (for MP2-MP4 APs).</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Register for fall SAT/ACT as needed.</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ASVAB for those considering military.</a:t>
                      </a:r>
                      <a:r>
                        <a:rPr lang="en-US" sz="18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extLst>
                  <a:ext uri="{0D108BD9-81ED-4DB2-BD59-A6C34878D82A}">
                    <a16:rowId xmlns:a16="http://schemas.microsoft.com/office/drawing/2014/main" val="1859687630"/>
                  </a:ext>
                </a:extLst>
              </a:tr>
              <a:tr h="1524000">
                <a:tc>
                  <a:txBody>
                    <a:bodyPr/>
                    <a:lstStyle/>
                    <a:p>
                      <a:pPr algn="l" fontAlgn="base"/>
                      <a:r>
                        <a:rPr lang="en-US" sz="1800" b="0" i="0">
                          <a:solidFill>
                            <a:srgbClr val="FFFFFF"/>
                          </a:solidFill>
                          <a:effectLst/>
                          <a:latin typeface="Calibri"/>
                          <a:ea typeface="Calibri" panose="020F0502020204030204" pitchFamily="34" charset="0"/>
                          <a:cs typeface="Calibri"/>
                        </a:rPr>
                        <a:t>Naviance​</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Research careers/majors in Naviance.</a:t>
                      </a:r>
                    </a:p>
                    <a:p>
                      <a:pPr lvl="0" algn="l">
                        <a:buNone/>
                      </a:pPr>
                      <a:r>
                        <a:rPr lang="en-US" sz="1800" b="0" i="0" u="none" strike="noStrike">
                          <a:solidFill>
                            <a:srgbClr val="FFFFFF"/>
                          </a:solidFill>
                          <a:effectLst/>
                          <a:latin typeface="Calibri"/>
                          <a:ea typeface="Calibri" panose="020F0502020204030204" pitchFamily="34" charset="0"/>
                          <a:cs typeface="Calibri"/>
                        </a:rPr>
                        <a:t>Begin building list of colleges you're thinking about.</a:t>
                      </a:r>
                    </a:p>
                    <a:p>
                      <a:pPr lvl="0" algn="l">
                        <a:buNone/>
                      </a:pPr>
                      <a:r>
                        <a:rPr lang="en-US" sz="1800" b="0" i="0" u="none" strike="noStrike">
                          <a:solidFill>
                            <a:srgbClr val="FFFFFF"/>
                          </a:solidFill>
                          <a:effectLst/>
                          <a:latin typeface="Calibri"/>
                          <a:ea typeface="Calibri" panose="020F0502020204030204" pitchFamily="34" charset="0"/>
                          <a:cs typeface="Calibri"/>
                        </a:rPr>
                        <a:t>Update resume.</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College search process.    </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Update Resume.</a:t>
                      </a:r>
                      <a:endParaRPr lang="en-US" sz="1800" b="0" i="0">
                        <a:solidFill>
                          <a:srgbClr val="FFFFFF"/>
                        </a:solidFill>
                        <a:effectLst/>
                        <a:latin typeface="Calibri"/>
                        <a:ea typeface="Calibri" panose="020F0502020204030204" pitchFamily="34" charset="0"/>
                        <a:cs typeface="Calibri"/>
                      </a:endParaRPr>
                    </a:p>
                    <a:p>
                      <a:pPr algn="l" fontAlgn="base"/>
                      <a:r>
                        <a:rPr lang="en-US" sz="1800" b="0" i="0">
                          <a:solidFill>
                            <a:srgbClr val="FFFFFF"/>
                          </a:solidFill>
                          <a:effectLst/>
                          <a:latin typeface="Calibri"/>
                          <a:ea typeface="Calibri" panose="020F0502020204030204" pitchFamily="34" charset="0"/>
                          <a:cs typeface="Calibri"/>
                        </a:rPr>
                        <a:t>Continue to build list of colleges you're thinking about.</a:t>
                      </a:r>
                    </a:p>
                    <a:p>
                      <a:pPr algn="l" fontAlgn="base"/>
                      <a:endParaRPr lang="en-US" sz="1800" b="0" i="0">
                        <a:solidFill>
                          <a:srgbClr val="FFFFFF"/>
                        </a:solidFill>
                        <a:effectLst/>
                        <a:latin typeface="Calibri"/>
                        <a:ea typeface="Calibri" panose="020F0502020204030204" pitchFamily="34" charset="0"/>
                        <a:cs typeface="Calibri"/>
                      </a:endParaRP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800" b="0" i="0" u="none" strike="noStrike" dirty="0">
                          <a:solidFill>
                            <a:srgbClr val="FFFFFF"/>
                          </a:solidFill>
                          <a:effectLst/>
                          <a:latin typeface="Calibri"/>
                          <a:ea typeface="Calibri" panose="020F0502020204030204" pitchFamily="34" charset="0"/>
                          <a:cs typeface="Calibri"/>
                        </a:rPr>
                        <a:t>Student Complete “Counselor Recommendation Questionnaire” Survey.</a:t>
                      </a:r>
                      <a:r>
                        <a:rPr lang="en-US" sz="1800" b="0" i="0" dirty="0">
                          <a:solidFill>
                            <a:srgbClr val="FFFFFF"/>
                          </a:solidFill>
                          <a:effectLst/>
                          <a:latin typeface="Calibri"/>
                          <a:ea typeface="Calibri" panose="020F0502020204030204" pitchFamily="34" charset="0"/>
                          <a:cs typeface="Calibri"/>
                        </a:rPr>
                        <a:t>​</a:t>
                      </a:r>
                    </a:p>
                    <a:p>
                      <a:pPr lvl="0" algn="l">
                        <a:buNone/>
                      </a:pPr>
                      <a:r>
                        <a:rPr lang="en-US" sz="1800" b="0" i="0" dirty="0">
                          <a:solidFill>
                            <a:srgbClr val="FFFFFF"/>
                          </a:solidFill>
                          <a:effectLst/>
                          <a:latin typeface="Calibri"/>
                          <a:ea typeface="Calibri" panose="020F0502020204030204" pitchFamily="34" charset="0"/>
                          <a:cs typeface="Calibri"/>
                        </a:rPr>
                        <a:t>Update Resume.</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484036853"/>
                  </a:ext>
                </a:extLst>
              </a:tr>
              <a:tr h="1166506">
                <a:tc>
                  <a:txBody>
                    <a:bodyPr/>
                    <a:lstStyle/>
                    <a:p>
                      <a:pPr algn="l" fontAlgn="base"/>
                      <a:r>
                        <a:rPr lang="en-US" sz="1800" b="0" i="0">
                          <a:solidFill>
                            <a:srgbClr val="FFFFFF"/>
                          </a:solidFill>
                          <a:effectLst/>
                          <a:latin typeface="Calibri"/>
                          <a:ea typeface="Calibri" panose="020F0502020204030204" pitchFamily="34" charset="0"/>
                          <a:cs typeface="Calibri"/>
                        </a:rPr>
                        <a:t>College​</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dirty="0">
                          <a:solidFill>
                            <a:srgbClr val="FFFFFF"/>
                          </a:solidFill>
                          <a:effectLst/>
                          <a:latin typeface="Calibri"/>
                          <a:ea typeface="Calibri" panose="020F0502020204030204" pitchFamily="34" charset="0"/>
                          <a:cs typeface="Calibri"/>
                        </a:rPr>
                        <a:t>Meet with College Admission Reps Visiting East.</a:t>
                      </a:r>
                      <a:r>
                        <a:rPr lang="en-US" sz="1800" b="0" i="0" dirty="0">
                          <a:solidFill>
                            <a:srgbClr val="FFFFFF"/>
                          </a:solidFill>
                          <a:effectLst/>
                          <a:latin typeface="Calibri"/>
                          <a:ea typeface="Calibri" panose="020F0502020204030204" pitchFamily="34" charset="0"/>
                          <a:cs typeface="Calibri"/>
                        </a:rPr>
                        <a:t>​</a:t>
                      </a:r>
                    </a:p>
                    <a:p>
                      <a:pPr algn="l" fontAlgn="base"/>
                      <a:r>
                        <a:rPr lang="en-US" sz="1800" b="0" i="0" dirty="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Attend Open Houses @ Colleges.</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Tour Colleges.</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College Fairs.</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View Online Virtual Tours.</a:t>
                      </a:r>
                      <a:r>
                        <a:rPr lang="en-US" sz="18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Set up Campus Tours and Visit Schools of Interest.</a:t>
                      </a:r>
                      <a:r>
                        <a:rPr lang="en-US" sz="1800" b="0" i="0">
                          <a:solidFill>
                            <a:srgbClr val="FFFFFF"/>
                          </a:solidFill>
                          <a:effectLst/>
                          <a:latin typeface="Calibri"/>
                          <a:ea typeface="Calibri" panose="020F0502020204030204" pitchFamily="34" charset="0"/>
                          <a:cs typeface="Calibri"/>
                        </a:rPr>
                        <a:t>​</a:t>
                      </a:r>
                    </a:p>
                    <a:p>
                      <a:pPr lvl="0" algn="l">
                        <a:buNone/>
                      </a:pPr>
                      <a:endParaRPr lang="en-US" sz="1800" b="0" i="0">
                        <a:solidFill>
                          <a:srgbClr val="FFFFFF"/>
                        </a:solidFill>
                        <a:effectLst/>
                        <a:latin typeface="Calibri"/>
                        <a:ea typeface="Calibri" panose="020F0502020204030204" pitchFamily="34" charset="0"/>
                        <a:cs typeface="Calibri"/>
                      </a:endParaRPr>
                    </a:p>
                    <a:p>
                      <a:pPr algn="l" fontAlgn="base"/>
                      <a:r>
                        <a:rPr lang="en-US" sz="1800" b="0" i="0" u="none" strike="noStrike">
                          <a:solidFill>
                            <a:srgbClr val="FFFFFF"/>
                          </a:solidFill>
                          <a:effectLst/>
                          <a:latin typeface="Calibri"/>
                          <a:ea typeface="Calibri" panose="020F0502020204030204" pitchFamily="34" charset="0"/>
                          <a:cs typeface="Calibri"/>
                        </a:rPr>
                        <a:t>Begin College Applications.</a:t>
                      </a:r>
                      <a:r>
                        <a:rPr lang="en-US" sz="18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599C"/>
                    </a:solidFill>
                  </a:tcPr>
                </a:tc>
                <a:extLst>
                  <a:ext uri="{0D108BD9-81ED-4DB2-BD59-A6C34878D82A}">
                    <a16:rowId xmlns:a16="http://schemas.microsoft.com/office/drawing/2014/main" val="2930932379"/>
                  </a:ext>
                </a:extLst>
              </a:tr>
              <a:tr h="1564490">
                <a:tc>
                  <a:txBody>
                    <a:bodyPr/>
                    <a:lstStyle/>
                    <a:p>
                      <a:pPr algn="l" fontAlgn="base"/>
                      <a:r>
                        <a:rPr lang="en-US" sz="1800" b="0" i="0">
                          <a:solidFill>
                            <a:srgbClr val="FFFFFF"/>
                          </a:solidFill>
                          <a:effectLst/>
                          <a:latin typeface="Calibri"/>
                          <a:ea typeface="Calibri" panose="020F0502020204030204" pitchFamily="34" charset="0"/>
                          <a:cs typeface="Calibri"/>
                        </a:rPr>
                        <a:t>General​</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800" b="0" i="0" u="none" strike="noStrike">
                          <a:solidFill>
                            <a:srgbClr val="FFFFFF"/>
                          </a:solidFill>
                          <a:effectLst/>
                          <a:latin typeface="Calibri"/>
                          <a:ea typeface="Calibri" panose="020F0502020204030204" pitchFamily="34" charset="0"/>
                          <a:cs typeface="Calibri"/>
                        </a:rPr>
                        <a:t>Create helpful accounts:</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E-Prep (Library)</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College Board/ACT</a:t>
                      </a:r>
                      <a:r>
                        <a:rPr lang="en-US" sz="1800" b="0" i="0">
                          <a:solidFill>
                            <a:srgbClr val="FFFFFF"/>
                          </a:solidFill>
                          <a:effectLst/>
                          <a:latin typeface="Calibri"/>
                          <a:ea typeface="Calibri" panose="020F0502020204030204" pitchFamily="34" charset="0"/>
                          <a:cs typeface="Calibri"/>
                        </a:rPr>
                        <a:t>​</a:t>
                      </a:r>
                    </a:p>
                    <a:p>
                      <a:pPr algn="l" fontAlgn="base"/>
                      <a:r>
                        <a:rPr lang="en-US" sz="1800" b="0" i="0" u="none" strike="noStrike">
                          <a:solidFill>
                            <a:srgbClr val="FFFFFF"/>
                          </a:solidFill>
                          <a:effectLst/>
                          <a:latin typeface="Calibri"/>
                          <a:ea typeface="Calibri" panose="020F0502020204030204" pitchFamily="34" charset="0"/>
                          <a:cs typeface="Calibri"/>
                        </a:rPr>
                        <a:t>Khan Academy and ACT Academy</a:t>
                      </a:r>
                      <a:r>
                        <a:rPr lang="en-US" sz="18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700" b="0" i="0" u="none" strike="noStrike">
                          <a:solidFill>
                            <a:srgbClr val="FFFFFF"/>
                          </a:solidFill>
                          <a:effectLst/>
                          <a:latin typeface="Calibri"/>
                          <a:ea typeface="Calibri" panose="020F0502020204030204" pitchFamily="34" charset="0"/>
                          <a:cs typeface="Calibri"/>
                        </a:rPr>
                        <a:t>Inquire about recommendations from 11</a:t>
                      </a:r>
                      <a:r>
                        <a:rPr lang="en-US" sz="1700" b="0" i="0" u="none" strike="noStrike" baseline="30000">
                          <a:solidFill>
                            <a:srgbClr val="FFFFFF"/>
                          </a:solidFill>
                          <a:effectLst/>
                          <a:latin typeface="Calibri"/>
                          <a:ea typeface="Calibri" panose="020F0502020204030204" pitchFamily="34" charset="0"/>
                          <a:cs typeface="Calibri"/>
                        </a:rPr>
                        <a:t>th</a:t>
                      </a:r>
                      <a:r>
                        <a:rPr lang="en-US" sz="1700" b="0" i="0" u="none" strike="noStrike">
                          <a:solidFill>
                            <a:srgbClr val="FFFFFF"/>
                          </a:solidFill>
                          <a:effectLst/>
                          <a:latin typeface="Calibri"/>
                          <a:ea typeface="Calibri" panose="020F0502020204030204" pitchFamily="34" charset="0"/>
                          <a:cs typeface="Calibri"/>
                        </a:rPr>
                        <a:t> grade teachers.</a:t>
                      </a:r>
                      <a:r>
                        <a:rPr lang="en-US" sz="1700" b="0" i="0">
                          <a:solidFill>
                            <a:srgbClr val="FFFFFF"/>
                          </a:solidFill>
                          <a:effectLst/>
                          <a:latin typeface="Calibri"/>
                          <a:ea typeface="Calibri" panose="020F0502020204030204" pitchFamily="34" charset="0"/>
                          <a:cs typeface="Calibri"/>
                        </a:rPr>
                        <a:t>​</a:t>
                      </a:r>
                    </a:p>
                    <a:p>
                      <a:pPr algn="l" fontAlgn="base"/>
                      <a:r>
                        <a:rPr lang="en-US" sz="1700" b="0" i="0" u="none" strike="noStrike">
                          <a:solidFill>
                            <a:srgbClr val="FFFFFF"/>
                          </a:solidFill>
                          <a:effectLst/>
                          <a:latin typeface="Calibri"/>
                          <a:ea typeface="Calibri" panose="020F0502020204030204" pitchFamily="34" charset="0"/>
                          <a:cs typeface="Calibri"/>
                        </a:rPr>
                        <a:t>Save college essay and graded writing sample.</a:t>
                      </a:r>
                      <a:r>
                        <a:rPr lang="en-US" sz="1700" b="0" i="0">
                          <a:solidFill>
                            <a:srgbClr val="FFFFFF"/>
                          </a:solidFill>
                          <a:effectLst/>
                          <a:latin typeface="Calibri"/>
                          <a:ea typeface="Calibri" panose="020F0502020204030204" pitchFamily="34" charset="0"/>
                          <a:cs typeface="Calibri"/>
                        </a:rPr>
                        <a:t>​</a:t>
                      </a:r>
                    </a:p>
                    <a:p>
                      <a:pPr algn="l" fontAlgn="base"/>
                      <a:r>
                        <a:rPr lang="en-US" sz="1700" b="0" i="0" u="none" strike="noStrike">
                          <a:solidFill>
                            <a:srgbClr val="FFFFFF"/>
                          </a:solidFill>
                          <a:effectLst/>
                          <a:latin typeface="Calibri"/>
                          <a:ea typeface="Calibri" panose="020F0502020204030204" pitchFamily="34" charset="0"/>
                          <a:cs typeface="Calibri"/>
                        </a:rPr>
                        <a:t>Program Planning.</a:t>
                      </a:r>
                      <a:r>
                        <a:rPr lang="en-US" sz="1700" b="0" i="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l" fontAlgn="base"/>
                      <a:r>
                        <a:rPr lang="en-US" sz="1800" b="0" i="0" u="none" strike="noStrike" dirty="0">
                          <a:solidFill>
                            <a:srgbClr val="FFFFFF"/>
                          </a:solidFill>
                          <a:effectLst/>
                          <a:latin typeface="Calibri"/>
                          <a:ea typeface="Calibri" panose="020F0502020204030204" pitchFamily="34" charset="0"/>
                          <a:cs typeface="Calibri"/>
                        </a:rPr>
                        <a:t>Write/Edit College Application Essay.</a:t>
                      </a:r>
                      <a:r>
                        <a:rPr lang="en-US" sz="1800" b="0" i="0" dirty="0">
                          <a:solidFill>
                            <a:srgbClr val="FFFFFF"/>
                          </a:solidFill>
                          <a:effectLst/>
                          <a:latin typeface="Calibri"/>
                          <a:ea typeface="Calibri" panose="020F0502020204030204" pitchFamily="34" charset="0"/>
                          <a:cs typeface="Calibri"/>
                        </a:rPr>
                        <a:t>​</a:t>
                      </a:r>
                    </a:p>
                    <a:p>
                      <a:pPr algn="l" fontAlgn="base"/>
                      <a:r>
                        <a:rPr lang="en-US" sz="1800" b="0" i="0" u="none" strike="noStrike" dirty="0">
                          <a:solidFill>
                            <a:srgbClr val="FFFFFF"/>
                          </a:solidFill>
                          <a:effectLst/>
                          <a:latin typeface="Calibri"/>
                          <a:ea typeface="Calibri" panose="020F0502020204030204" pitchFamily="34" charset="0"/>
                          <a:cs typeface="Calibri"/>
                        </a:rPr>
                        <a:t>Update Resume.</a:t>
                      </a:r>
                      <a:r>
                        <a:rPr lang="en-US" sz="1800" b="0" i="0" dirty="0">
                          <a:solidFill>
                            <a:srgbClr val="FFFFFF"/>
                          </a:solidFill>
                          <a:effectLst/>
                          <a:latin typeface="Calibri"/>
                          <a:ea typeface="Calibri" panose="020F0502020204030204" pitchFamily="34" charset="0"/>
                          <a:cs typeface="Calibri"/>
                        </a:rPr>
                        <a:t>​</a:t>
                      </a:r>
                    </a:p>
                    <a:p>
                      <a:pPr algn="l" fontAlgn="base"/>
                      <a:r>
                        <a:rPr lang="en-US" sz="1800" b="0" i="0" dirty="0">
                          <a:solidFill>
                            <a:srgbClr val="FFFFFF"/>
                          </a:solidFill>
                          <a:effectLst/>
                          <a:latin typeface="Calibri"/>
                          <a:ea typeface="Calibri" panose="020F0502020204030204" pitchFamily="34" charset="0"/>
                          <a:cs typeface="Calibri"/>
                        </a:rPr>
                        <a:t>​</a:t>
                      </a:r>
                    </a:p>
                  </a:txBody>
                  <a:tcPr marL="63191" marR="63191" marT="31595" marB="315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133966904"/>
                  </a:ext>
                </a:extLst>
              </a:tr>
            </a:tbl>
          </a:graphicData>
        </a:graphic>
      </p:graphicFrame>
      <p:sp>
        <p:nvSpPr>
          <p:cNvPr id="7" name="Rectangle 1">
            <a:extLst>
              <a:ext uri="{FF2B5EF4-FFF2-40B4-BE49-F238E27FC236}">
                <a16:creationId xmlns:a16="http://schemas.microsoft.com/office/drawing/2014/main" id="{E0C4028E-7652-1C84-D99F-F13C9704FB0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683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D7E31-2AC1-2969-FA33-22379718C041}"/>
              </a:ext>
            </a:extLst>
          </p:cNvPr>
          <p:cNvSpPr>
            <a:spLocks noGrp="1"/>
          </p:cNvSpPr>
          <p:nvPr>
            <p:ph type="title"/>
          </p:nvPr>
        </p:nvSpPr>
        <p:spPr>
          <a:xfrm>
            <a:off x="760938" y="356978"/>
            <a:ext cx="10665089" cy="1362057"/>
          </a:xfrm>
        </p:spPr>
        <p:txBody>
          <a:bodyPr/>
          <a:lstStyle/>
          <a:p>
            <a:r>
              <a:rPr lang="en-US" dirty="0"/>
              <a:t>Admissions Considerations</a:t>
            </a:r>
          </a:p>
        </p:txBody>
      </p:sp>
      <p:sp>
        <p:nvSpPr>
          <p:cNvPr id="4" name="Slide Number Placeholder 3">
            <a:extLst>
              <a:ext uri="{FF2B5EF4-FFF2-40B4-BE49-F238E27FC236}">
                <a16:creationId xmlns:a16="http://schemas.microsoft.com/office/drawing/2014/main" id="{744175C9-9BBF-1CF6-24F1-9438266AF03C}"/>
              </a:ext>
            </a:extLst>
          </p:cNvPr>
          <p:cNvSpPr>
            <a:spLocks noGrp="1"/>
          </p:cNvSpPr>
          <p:nvPr>
            <p:ph type="sldNum" sz="quarter" idx="12"/>
          </p:nvPr>
        </p:nvSpPr>
        <p:spPr/>
        <p:txBody>
          <a:bodyPr/>
          <a:lstStyle/>
          <a:p>
            <a:fld id="{48F63A3B-78C7-47BE-AE5E-E10140E04643}" type="slidenum">
              <a:rPr lang="en-US" smtClean="0"/>
              <a:pPr/>
              <a:t>4</a:t>
            </a:fld>
            <a:endParaRPr lang="en-US"/>
          </a:p>
        </p:txBody>
      </p:sp>
      <p:sp>
        <p:nvSpPr>
          <p:cNvPr id="5" name="Content Placeholder 4">
            <a:extLst>
              <a:ext uri="{FF2B5EF4-FFF2-40B4-BE49-F238E27FC236}">
                <a16:creationId xmlns:a16="http://schemas.microsoft.com/office/drawing/2014/main" id="{F454494D-A9FF-6A68-8224-41E5AE3E40D7}"/>
              </a:ext>
            </a:extLst>
          </p:cNvPr>
          <p:cNvSpPr>
            <a:spLocks noGrp="1"/>
          </p:cNvSpPr>
          <p:nvPr>
            <p:ph sz="half" idx="1"/>
          </p:nvPr>
        </p:nvSpPr>
        <p:spPr>
          <a:xfrm>
            <a:off x="1120682" y="2103120"/>
            <a:ext cx="10331274" cy="4434840"/>
          </a:xfrm>
        </p:spPr>
        <p:txBody>
          <a:bodyPr vert="horz" lIns="91440" tIns="45720" rIns="91440" bIns="45720" rtlCol="0" anchor="t">
            <a:normAutofit fontScale="92500" lnSpcReduction="10000"/>
          </a:bodyPr>
          <a:lstStyle/>
          <a:p>
            <a:pPr marL="347345" indent="-347345"/>
            <a:r>
              <a:rPr lang="en-US" sz="2400" dirty="0">
                <a:cs typeface="Sabon Next LT"/>
              </a:rPr>
              <a:t>Grades/GPA in college prep classes and rigor of course selection.  </a:t>
            </a:r>
          </a:p>
          <a:p>
            <a:pPr lvl="1" indent="-347345">
              <a:buFont typeface="Courier New" panose="020B0604020202020204" pitchFamily="34" charset="0"/>
              <a:buChar char="o"/>
            </a:pPr>
            <a:r>
              <a:rPr lang="en-US" sz="2400" dirty="0">
                <a:cs typeface="Sabon Next LT"/>
              </a:rPr>
              <a:t>Keep in mind that senior mid-year grades are sent to all schools to which you apply. </a:t>
            </a:r>
          </a:p>
          <a:p>
            <a:pPr marL="347345" indent="-347345"/>
            <a:r>
              <a:rPr lang="en-US" sz="2400" dirty="0">
                <a:cs typeface="Sabon Next LT"/>
              </a:rPr>
              <a:t>Application Essay and Personal Statement. </a:t>
            </a:r>
          </a:p>
          <a:p>
            <a:pPr marL="347345" indent="-347345"/>
            <a:r>
              <a:rPr lang="en-US" sz="2400" dirty="0">
                <a:cs typeface="Sabon Next LT"/>
              </a:rPr>
              <a:t>Teacher and/or Counselor Recommendations.</a:t>
            </a:r>
          </a:p>
          <a:p>
            <a:pPr marL="347345" indent="-347345"/>
            <a:r>
              <a:rPr lang="en-US" sz="2400" dirty="0">
                <a:cs typeface="Sabon Next LT"/>
              </a:rPr>
              <a:t>Extracurricular Involvement &amp; Leadership. </a:t>
            </a:r>
          </a:p>
          <a:p>
            <a:pPr marL="347345" indent="-347345"/>
            <a:r>
              <a:rPr lang="en-US" sz="2400" dirty="0">
                <a:ea typeface="+mn-lt"/>
                <a:cs typeface="+mn-lt"/>
              </a:rPr>
              <a:t>Standardized Test Scores. </a:t>
            </a:r>
            <a:endParaRPr lang="en-US" sz="2400" dirty="0">
              <a:cs typeface="Sabon Next LT"/>
            </a:endParaRPr>
          </a:p>
          <a:p>
            <a:pPr marL="347345" indent="-347345"/>
            <a:endParaRPr lang="en-US" sz="2400" dirty="0">
              <a:cs typeface="Sabon Next LT"/>
            </a:endParaRPr>
          </a:p>
          <a:p>
            <a:pPr marL="0" indent="0">
              <a:buNone/>
            </a:pPr>
            <a:r>
              <a:rPr lang="en-US" sz="2400" dirty="0">
                <a:cs typeface="Sabon Next LT"/>
              </a:rPr>
              <a:t>*CBSD does not provide rank for admissions purposes.  </a:t>
            </a:r>
          </a:p>
          <a:p>
            <a:pPr marL="0" indent="0">
              <a:buNone/>
            </a:pPr>
            <a:endParaRPr lang="en-US" sz="2400" dirty="0">
              <a:cs typeface="Sabon Next LT"/>
            </a:endParaRPr>
          </a:p>
          <a:p>
            <a:pPr marL="0" indent="0">
              <a:buNone/>
            </a:pPr>
            <a:r>
              <a:rPr lang="en-US" sz="2400" dirty="0">
                <a:cs typeface="Sabon Next LT"/>
              </a:rPr>
              <a:t>Check out </a:t>
            </a:r>
            <a:r>
              <a:rPr lang="en-US" sz="2400" dirty="0">
                <a:cs typeface="Sabon Next LT"/>
                <a:hlinkClick r:id="rId3"/>
              </a:rPr>
              <a:t>this article</a:t>
            </a:r>
            <a:r>
              <a:rPr lang="en-US" sz="2400" dirty="0">
                <a:cs typeface="Sabon Next LT"/>
              </a:rPr>
              <a:t> for more information on factors in the college decision!</a:t>
            </a:r>
          </a:p>
          <a:p>
            <a:pPr marL="0" indent="0">
              <a:buNone/>
            </a:pPr>
            <a:endParaRPr lang="en-US" dirty="0">
              <a:cs typeface="Sabon Next LT"/>
            </a:endParaRPr>
          </a:p>
        </p:txBody>
      </p:sp>
    </p:spTree>
    <p:extLst>
      <p:ext uri="{BB962C8B-B14F-4D97-AF65-F5344CB8AC3E}">
        <p14:creationId xmlns:p14="http://schemas.microsoft.com/office/powerpoint/2010/main" val="396744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80F0-55E2-4DE6-A4A0-576FC9F9C804}"/>
              </a:ext>
            </a:extLst>
          </p:cNvPr>
          <p:cNvSpPr>
            <a:spLocks noGrp="1"/>
          </p:cNvSpPr>
          <p:nvPr>
            <p:ph type="title"/>
          </p:nvPr>
        </p:nvSpPr>
        <p:spPr>
          <a:xfrm>
            <a:off x="-2174" y="260965"/>
            <a:ext cx="6166774" cy="1454051"/>
          </a:xfrm>
        </p:spPr>
        <p:txBody>
          <a:bodyPr vert="horz" lIns="91440" tIns="45720" rIns="91440" bIns="45720" rtlCol="0" anchor="ctr">
            <a:normAutofit/>
          </a:bodyPr>
          <a:lstStyle/>
          <a:p>
            <a:r>
              <a:rPr lang="en-US" sz="4000" b="1">
                <a:solidFill>
                  <a:schemeClr val="accent3"/>
                </a:solidFill>
                <a:latin typeface="+mn-lt"/>
                <a:cs typeface="Aharoni"/>
              </a:rPr>
              <a:t>The College Search</a:t>
            </a:r>
            <a:br>
              <a:rPr lang="en-US" sz="4000" b="1">
                <a:latin typeface="+mn-lt"/>
                <a:cs typeface="Aharoni"/>
              </a:rPr>
            </a:br>
            <a:r>
              <a:rPr lang="en-US" sz="3600" b="1" u="sng">
                <a:solidFill>
                  <a:schemeClr val="accent3"/>
                </a:solidFill>
                <a:latin typeface="+mn-lt"/>
                <a:cs typeface="Aharoni"/>
              </a:rPr>
              <a:t>Find Your Fit...</a:t>
            </a:r>
          </a:p>
        </p:txBody>
      </p:sp>
      <p:sp>
        <p:nvSpPr>
          <p:cNvPr id="9" name="TextBox 8">
            <a:extLst>
              <a:ext uri="{FF2B5EF4-FFF2-40B4-BE49-F238E27FC236}">
                <a16:creationId xmlns:a16="http://schemas.microsoft.com/office/drawing/2014/main" id="{E556BAC1-B5E9-4952-A9A4-D5DFD302AAAF}"/>
              </a:ext>
            </a:extLst>
          </p:cNvPr>
          <p:cNvSpPr txBox="1"/>
          <p:nvPr/>
        </p:nvSpPr>
        <p:spPr>
          <a:xfrm>
            <a:off x="1068499" y="1753860"/>
            <a:ext cx="4090377" cy="4915722"/>
          </a:xfrm>
          <a:prstGeom prst="rect">
            <a:avLst/>
          </a:prstGeom>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spcAft>
                <a:spcPts val="600"/>
              </a:spcAft>
            </a:pPr>
            <a:r>
              <a:rPr lang="en-US" sz="2000" b="1">
                <a:solidFill>
                  <a:srgbClr val="000000"/>
                </a:solidFill>
              </a:rPr>
              <a:t>Selection Criteria</a:t>
            </a:r>
            <a:endParaRPr lang="en-US" sz="2000">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2 or 4 year</a:t>
            </a:r>
          </a:p>
          <a:p>
            <a:pPr indent="-228600">
              <a:lnSpc>
                <a:spcPct val="90000"/>
              </a:lnSpc>
              <a:spcAft>
                <a:spcPts val="600"/>
              </a:spcAft>
              <a:buFont typeface="Arial" panose="020B0604020202020204" pitchFamily="34" charset="0"/>
              <a:buChar char="•"/>
            </a:pPr>
            <a:r>
              <a:rPr lang="en-US" sz="2000">
                <a:solidFill>
                  <a:srgbClr val="000000"/>
                </a:solidFill>
              </a:rPr>
              <a:t>Academics</a:t>
            </a:r>
          </a:p>
          <a:p>
            <a:pPr indent="-228600">
              <a:lnSpc>
                <a:spcPct val="90000"/>
              </a:lnSpc>
              <a:spcAft>
                <a:spcPts val="600"/>
              </a:spcAft>
              <a:buFont typeface="Arial" panose="020B0604020202020204" pitchFamily="34" charset="0"/>
              <a:buChar char="•"/>
            </a:pPr>
            <a:r>
              <a:rPr lang="en-US" sz="2000">
                <a:solidFill>
                  <a:srgbClr val="000000"/>
                </a:solidFill>
              </a:rPr>
              <a:t>Competitiveness/Admissions</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Public vs private</a:t>
            </a:r>
          </a:p>
          <a:p>
            <a:pPr indent="-228600">
              <a:lnSpc>
                <a:spcPct val="90000"/>
              </a:lnSpc>
              <a:spcAft>
                <a:spcPts val="600"/>
              </a:spcAft>
              <a:buFont typeface="Arial" panose="020B0604020202020204" pitchFamily="34" charset="0"/>
              <a:buChar char="•"/>
            </a:pPr>
            <a:r>
              <a:rPr lang="en-US" sz="2000">
                <a:solidFill>
                  <a:srgbClr val="000000"/>
                </a:solidFill>
                <a:cs typeface="Calibri"/>
              </a:rPr>
              <a:t>Size</a:t>
            </a:r>
          </a:p>
          <a:p>
            <a:pPr indent="-228600">
              <a:lnSpc>
                <a:spcPct val="90000"/>
              </a:lnSpc>
              <a:spcAft>
                <a:spcPts val="600"/>
              </a:spcAft>
              <a:buFont typeface="Arial" panose="020B0604020202020204" pitchFamily="34" charset="0"/>
              <a:buChar char="•"/>
            </a:pPr>
            <a:r>
              <a:rPr lang="en-US" sz="2000">
                <a:solidFill>
                  <a:srgbClr val="000000"/>
                </a:solidFill>
                <a:cs typeface="Calibri"/>
              </a:rPr>
              <a:t>Cost</a:t>
            </a:r>
          </a:p>
          <a:p>
            <a:pPr indent="-228600">
              <a:lnSpc>
                <a:spcPct val="90000"/>
              </a:lnSpc>
              <a:spcAft>
                <a:spcPts val="600"/>
              </a:spcAft>
              <a:buFont typeface="Arial" panose="020B0604020202020204" pitchFamily="34" charset="0"/>
              <a:buChar char="•"/>
            </a:pPr>
            <a:r>
              <a:rPr lang="en-US" sz="2000">
                <a:solidFill>
                  <a:srgbClr val="000000"/>
                </a:solidFill>
              </a:rPr>
              <a:t>Coed vs single sex</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Enrollment</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Location &amp; distance from home</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Religious affiliation</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Sports &amp; Divisions &amp; Intramurals</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Diversity</a:t>
            </a:r>
            <a:endParaRPr lang="en-US" sz="2000">
              <a:solidFill>
                <a:srgbClr val="000000"/>
              </a:solidFill>
              <a:cs typeface="Calibri"/>
            </a:endParaRPr>
          </a:p>
          <a:p>
            <a:pPr indent="-228600">
              <a:lnSpc>
                <a:spcPct val="90000"/>
              </a:lnSpc>
              <a:spcAft>
                <a:spcPts val="600"/>
              </a:spcAft>
              <a:buFont typeface="Arial" panose="020B0604020202020204" pitchFamily="34" charset="0"/>
              <a:buChar char="•"/>
            </a:pPr>
            <a:r>
              <a:rPr lang="en-US" sz="2000">
                <a:solidFill>
                  <a:srgbClr val="000000"/>
                </a:solidFill>
              </a:rPr>
              <a:t>Resources/Opportunities</a:t>
            </a:r>
            <a:endParaRPr lang="en-US" sz="2000">
              <a:solidFill>
                <a:srgbClr val="000000"/>
              </a:solidFill>
              <a:cs typeface="Calibri"/>
            </a:endParaRPr>
          </a:p>
        </p:txBody>
      </p:sp>
      <p:pic>
        <p:nvPicPr>
          <p:cNvPr id="13" name="Picture 12">
            <a:extLst>
              <a:ext uri="{FF2B5EF4-FFF2-40B4-BE49-F238E27FC236}">
                <a16:creationId xmlns:a16="http://schemas.microsoft.com/office/drawing/2014/main" id="{F2069627-576E-670F-607B-1F9F117960D7}"/>
              </a:ext>
            </a:extLst>
          </p:cNvPr>
          <p:cNvPicPr>
            <a:picLocks noChangeAspect="1"/>
          </p:cNvPicPr>
          <p:nvPr/>
        </p:nvPicPr>
        <p:blipFill>
          <a:blip r:embed="rId3"/>
          <a:stretch>
            <a:fillRect/>
          </a:stretch>
        </p:blipFill>
        <p:spPr>
          <a:xfrm>
            <a:off x="5753650" y="1191382"/>
            <a:ext cx="6383015" cy="2091994"/>
          </a:xfrm>
          <a:prstGeom prst="rect">
            <a:avLst/>
          </a:prstGeom>
          <a:ln>
            <a:solidFill>
              <a:schemeClr val="accent6"/>
            </a:solidFill>
          </a:ln>
          <a:effectLst/>
        </p:spPr>
      </p:pic>
      <p:pic>
        <p:nvPicPr>
          <p:cNvPr id="17" name="Picture 16">
            <a:extLst>
              <a:ext uri="{FF2B5EF4-FFF2-40B4-BE49-F238E27FC236}">
                <a16:creationId xmlns:a16="http://schemas.microsoft.com/office/drawing/2014/main" id="{29F249C2-9B57-DB38-26CD-0A9A3B1DBA38}"/>
              </a:ext>
            </a:extLst>
          </p:cNvPr>
          <p:cNvPicPr>
            <a:picLocks noChangeAspect="1"/>
          </p:cNvPicPr>
          <p:nvPr/>
        </p:nvPicPr>
        <p:blipFill rotWithShape="1">
          <a:blip r:embed="rId4"/>
          <a:srcRect b="17354"/>
          <a:stretch/>
        </p:blipFill>
        <p:spPr>
          <a:xfrm>
            <a:off x="7831439" y="3429000"/>
            <a:ext cx="4093632" cy="3214299"/>
          </a:xfrm>
          <a:prstGeom prst="rect">
            <a:avLst/>
          </a:prstGeom>
        </p:spPr>
      </p:pic>
      <p:pic>
        <p:nvPicPr>
          <p:cNvPr id="21" name="Picture 20">
            <a:extLst>
              <a:ext uri="{FF2B5EF4-FFF2-40B4-BE49-F238E27FC236}">
                <a16:creationId xmlns:a16="http://schemas.microsoft.com/office/drawing/2014/main" id="{DD50A499-7027-A249-47E3-61B069174370}"/>
              </a:ext>
            </a:extLst>
          </p:cNvPr>
          <p:cNvPicPr>
            <a:picLocks noChangeAspect="1"/>
          </p:cNvPicPr>
          <p:nvPr/>
        </p:nvPicPr>
        <p:blipFill>
          <a:blip r:embed="rId5"/>
          <a:stretch>
            <a:fillRect/>
          </a:stretch>
        </p:blipFill>
        <p:spPr>
          <a:xfrm>
            <a:off x="8097015" y="157712"/>
            <a:ext cx="2919473" cy="928923"/>
          </a:xfrm>
          <a:prstGeom prst="rect">
            <a:avLst/>
          </a:prstGeom>
        </p:spPr>
      </p:pic>
      <p:sp>
        <p:nvSpPr>
          <p:cNvPr id="10" name="Arrow: Pentagon 9">
            <a:extLst>
              <a:ext uri="{FF2B5EF4-FFF2-40B4-BE49-F238E27FC236}">
                <a16:creationId xmlns:a16="http://schemas.microsoft.com/office/drawing/2014/main" id="{BCC09D7C-5BE5-45FE-A14A-0D97D277F757}"/>
              </a:ext>
            </a:extLst>
          </p:cNvPr>
          <p:cNvSpPr/>
          <p:nvPr/>
        </p:nvSpPr>
        <p:spPr>
          <a:xfrm>
            <a:off x="7168063" y="4107954"/>
            <a:ext cx="978408" cy="297727"/>
          </a:xfrm>
          <a:prstGeom prst="homePlat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484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609A5-EBE9-4483-A04D-1CF6E08EC976}"/>
              </a:ext>
            </a:extLst>
          </p:cNvPr>
          <p:cNvSpPr>
            <a:spLocks noGrp="1"/>
          </p:cNvSpPr>
          <p:nvPr>
            <p:ph type="title"/>
          </p:nvPr>
        </p:nvSpPr>
        <p:spPr>
          <a:xfrm>
            <a:off x="904877" y="2415322"/>
            <a:ext cx="3451730" cy="2399869"/>
          </a:xfrm>
        </p:spPr>
        <p:txBody>
          <a:bodyPr>
            <a:normAutofit/>
          </a:bodyPr>
          <a:lstStyle/>
          <a:p>
            <a:pPr algn="ctr"/>
            <a:br>
              <a:rPr lang="en-US" sz="4000" dirty="0">
                <a:solidFill>
                  <a:srgbClr val="FFFFFF"/>
                </a:solidFill>
                <a:cs typeface="Calibri Light"/>
              </a:rPr>
            </a:br>
            <a:r>
              <a:rPr lang="en-US" sz="4000" dirty="0">
                <a:solidFill>
                  <a:srgbClr val="FFFFFF"/>
                </a:solidFill>
                <a:cs typeface="Calibri Light"/>
              </a:rPr>
              <a:t> </a:t>
            </a:r>
            <a:r>
              <a:rPr lang="en-US" sz="4000" dirty="0">
                <a:latin typeface="Arial Black" panose="020B0A04020102020204" pitchFamily="34" charset="0"/>
                <a:cs typeface="Calibri Light"/>
              </a:rPr>
              <a:t>A Valuable Resource</a:t>
            </a:r>
            <a:endParaRPr lang="en-US" sz="40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636E917-3FC3-49F0-9830-FAB6B226DE87}"/>
              </a:ext>
            </a:extLst>
          </p:cNvPr>
          <p:cNvSpPr>
            <a:spLocks noGrp="1"/>
          </p:cNvSpPr>
          <p:nvPr>
            <p:ph idx="1"/>
          </p:nvPr>
        </p:nvSpPr>
        <p:spPr>
          <a:xfrm>
            <a:off x="5119323" y="1032086"/>
            <a:ext cx="6596429" cy="4657515"/>
          </a:xfrm>
        </p:spPr>
        <p:txBody>
          <a:bodyPr vert="horz" lIns="91440" tIns="45720" rIns="91440" bIns="45720" rtlCol="0" anchor="t">
            <a:normAutofit fontScale="85000" lnSpcReduction="10000"/>
          </a:bodyPr>
          <a:lstStyle/>
          <a:p>
            <a:pPr marL="388620" indent="-342900"/>
            <a:r>
              <a:rPr lang="en-US" sz="3000">
                <a:latin typeface="Sabon Next LT" panose="02000500000000000000" pitchFamily="2" charset="0"/>
                <a:cs typeface="Sabon Next LT" panose="02000500000000000000" pitchFamily="2" charset="0"/>
              </a:rPr>
              <a:t>An online notebook to do research, track your progress, keep personal records...</a:t>
            </a:r>
          </a:p>
          <a:p>
            <a:pPr marL="388620" indent="-342900"/>
            <a:r>
              <a:rPr lang="en-US" sz="3000">
                <a:latin typeface="Sabon Next LT" panose="02000500000000000000" pitchFamily="2" charset="0"/>
                <a:cs typeface="Sabon Next LT" panose="02000500000000000000" pitchFamily="2" charset="0"/>
              </a:rPr>
              <a:t>Research</a:t>
            </a:r>
          </a:p>
          <a:p>
            <a:pPr marL="845820" lvl="1" indent="-342900"/>
            <a:r>
              <a:rPr lang="en-US" sz="3000">
                <a:latin typeface="Sabon Next LT" panose="02000500000000000000" pitchFamily="2" charset="0"/>
                <a:cs typeface="Sabon Next LT" panose="02000500000000000000" pitchFamily="2" charset="0"/>
              </a:rPr>
              <a:t>Colleges</a:t>
            </a:r>
          </a:p>
          <a:p>
            <a:pPr marL="845820" lvl="1" indent="-342900"/>
            <a:r>
              <a:rPr lang="en-US" sz="3000">
                <a:latin typeface="Sabon Next LT" panose="02000500000000000000" pitchFamily="2" charset="0"/>
                <a:cs typeface="Sabon Next LT" panose="02000500000000000000" pitchFamily="2" charset="0"/>
              </a:rPr>
              <a:t>Careers</a:t>
            </a:r>
          </a:p>
          <a:p>
            <a:pPr marL="845820" lvl="1" indent="-342900"/>
            <a:r>
              <a:rPr lang="en-US" sz="3000">
                <a:latin typeface="Sabon Next LT" panose="02000500000000000000" pitchFamily="2" charset="0"/>
                <a:cs typeface="Sabon Next LT" panose="02000500000000000000" pitchFamily="2" charset="0"/>
              </a:rPr>
              <a:t>Scholarships</a:t>
            </a:r>
          </a:p>
          <a:p>
            <a:pPr marL="845820" lvl="1" indent="-342900"/>
            <a:r>
              <a:rPr lang="en-US" sz="3000">
                <a:latin typeface="Sabon Next LT" panose="02000500000000000000" pitchFamily="2" charset="0"/>
                <a:cs typeface="Sabon Next LT" panose="02000500000000000000" pitchFamily="2" charset="0"/>
              </a:rPr>
              <a:t>Enrichment &amp; Summer Programs</a:t>
            </a:r>
          </a:p>
          <a:p>
            <a:pPr marL="388620" indent="-342900"/>
            <a:r>
              <a:rPr lang="en-US" sz="3000">
                <a:latin typeface="Sabon Next LT" panose="02000500000000000000" pitchFamily="2" charset="0"/>
                <a:cs typeface="Sabon Next LT" panose="02000500000000000000" pitchFamily="2" charset="0"/>
              </a:rPr>
              <a:t>Analyze &amp; Compare Data  </a:t>
            </a:r>
          </a:p>
          <a:p>
            <a:pPr marL="388620" indent="-342900"/>
            <a:r>
              <a:rPr lang="en-US" sz="3000">
                <a:latin typeface="Sabon Next LT" panose="02000500000000000000" pitchFamily="2" charset="0"/>
                <a:cs typeface="Sabon Next LT" panose="02000500000000000000" pitchFamily="2" charset="0"/>
              </a:rPr>
              <a:t>Visit College Websites</a:t>
            </a:r>
          </a:p>
          <a:p>
            <a:pPr marL="388620" indent="-342900"/>
            <a:r>
              <a:rPr lang="en-US" sz="3000">
                <a:latin typeface="Sabon Next LT" panose="02000500000000000000" pitchFamily="2" charset="0"/>
                <a:cs typeface="Sabon Next LT" panose="02000500000000000000" pitchFamily="2" charset="0"/>
              </a:rPr>
              <a:t>Requesting Transcripts and Letters of Recommendation Senior Year                                      </a:t>
            </a:r>
          </a:p>
          <a:p>
            <a:pPr marL="45720" indent="0">
              <a:buNone/>
            </a:pPr>
            <a:endParaRPr lang="en-US">
              <a:cs typeface="Calibri"/>
            </a:endParaRPr>
          </a:p>
          <a:p>
            <a:endParaRPr lang="en-US" sz="2000">
              <a:cs typeface="Calibri"/>
            </a:endParaRPr>
          </a:p>
        </p:txBody>
      </p:sp>
      <p:pic>
        <p:nvPicPr>
          <p:cNvPr id="4" name="Picture 4" descr="A picture containing object&#10;&#10;Description generated with very high confidence">
            <a:extLst>
              <a:ext uri="{FF2B5EF4-FFF2-40B4-BE49-F238E27FC236}">
                <a16:creationId xmlns:a16="http://schemas.microsoft.com/office/drawing/2014/main" id="{A6A11167-26E4-4620-A72A-82AA0F1B2F65}"/>
              </a:ext>
            </a:extLst>
          </p:cNvPr>
          <p:cNvPicPr>
            <a:picLocks noChangeAspect="1"/>
          </p:cNvPicPr>
          <p:nvPr/>
        </p:nvPicPr>
        <p:blipFill>
          <a:blip r:embed="rId3"/>
          <a:stretch>
            <a:fillRect/>
          </a:stretch>
        </p:blipFill>
        <p:spPr>
          <a:xfrm>
            <a:off x="1256632" y="1912006"/>
            <a:ext cx="2743200" cy="1009767"/>
          </a:xfrm>
          <a:prstGeom prst="rect">
            <a:avLst/>
          </a:prstGeom>
        </p:spPr>
      </p:pic>
    </p:spTree>
    <p:extLst>
      <p:ext uri="{BB962C8B-B14F-4D97-AF65-F5344CB8AC3E}">
        <p14:creationId xmlns:p14="http://schemas.microsoft.com/office/powerpoint/2010/main" val="759814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BF146-2AB1-A031-32EB-03740B483E58}"/>
              </a:ext>
            </a:extLst>
          </p:cNvPr>
          <p:cNvSpPr>
            <a:spLocks noGrp="1"/>
          </p:cNvSpPr>
          <p:nvPr>
            <p:ph type="title"/>
          </p:nvPr>
        </p:nvSpPr>
        <p:spPr>
          <a:xfrm>
            <a:off x="838200" y="365125"/>
            <a:ext cx="9842237" cy="1325563"/>
          </a:xfrm>
        </p:spPr>
        <p:txBody>
          <a:bodyPr>
            <a:normAutofit/>
          </a:bodyPr>
          <a:lstStyle/>
          <a:p>
            <a:r>
              <a:rPr lang="en-US" sz="4300">
                <a:latin typeface="Arial Black" panose="020B0A04020102020204" pitchFamily="34" charset="0"/>
                <a:cs typeface="Sabon Next LT" panose="02000500000000000000" pitchFamily="2" charset="0"/>
              </a:rPr>
              <a:t>Research &amp; Comparison Tools</a:t>
            </a:r>
          </a:p>
        </p:txBody>
      </p:sp>
      <p:sp>
        <p:nvSpPr>
          <p:cNvPr id="6" name="TextBox 5">
            <a:extLst>
              <a:ext uri="{FF2B5EF4-FFF2-40B4-BE49-F238E27FC236}">
                <a16:creationId xmlns:a16="http://schemas.microsoft.com/office/drawing/2014/main" id="{0189956D-0568-F6B8-C8EC-3BF1414BAFC0}"/>
              </a:ext>
            </a:extLst>
          </p:cNvPr>
          <p:cNvSpPr txBox="1"/>
          <p:nvPr/>
        </p:nvSpPr>
        <p:spPr>
          <a:xfrm>
            <a:off x="7488019" y="2243898"/>
            <a:ext cx="3581583" cy="912285"/>
          </a:xfrm>
          <a:prstGeom prst="rect">
            <a:avLst/>
          </a:prstGeom>
          <a:noFill/>
        </p:spPr>
        <p:txBody>
          <a:bodyPr wrap="square" rtlCol="0">
            <a:spAutoFit/>
          </a:bodyPr>
          <a:lstStyle/>
          <a:p>
            <a:pPr defTabSz="384048">
              <a:spcAft>
                <a:spcPts val="600"/>
              </a:spcAft>
            </a:pPr>
            <a:r>
              <a:rPr lang="en-US" sz="2688" kern="1200">
                <a:solidFill>
                  <a:schemeClr val="tx1"/>
                </a:solidFill>
                <a:latin typeface="Sabon Next LT" panose="02000500000000000000" pitchFamily="2" charset="0"/>
                <a:ea typeface="+mn-ea"/>
                <a:cs typeface="Sabon Next LT" panose="02000500000000000000" pitchFamily="2" charset="0"/>
              </a:rPr>
              <a:t>Keep track of your research in one place. </a:t>
            </a:r>
            <a:endParaRPr lang="en-US" sz="3200">
              <a:latin typeface="Sabon Next LT" panose="02000500000000000000" pitchFamily="2" charset="0"/>
              <a:cs typeface="Sabon Next LT" panose="02000500000000000000" pitchFamily="2" charset="0"/>
            </a:endParaRPr>
          </a:p>
        </p:txBody>
      </p:sp>
      <p:pic>
        <p:nvPicPr>
          <p:cNvPr id="10" name="Picture 9" descr="A screenshot of a computer&#10;&#10;Description automatically generated">
            <a:extLst>
              <a:ext uri="{FF2B5EF4-FFF2-40B4-BE49-F238E27FC236}">
                <a16:creationId xmlns:a16="http://schemas.microsoft.com/office/drawing/2014/main" id="{17CB83C5-D241-532E-EACE-0A79264A4D9E}"/>
              </a:ext>
            </a:extLst>
          </p:cNvPr>
          <p:cNvPicPr>
            <a:picLocks noChangeAspect="1"/>
          </p:cNvPicPr>
          <p:nvPr/>
        </p:nvPicPr>
        <p:blipFill>
          <a:blip r:embed="rId3"/>
          <a:stretch>
            <a:fillRect/>
          </a:stretch>
        </p:blipFill>
        <p:spPr>
          <a:xfrm>
            <a:off x="1122397" y="1825625"/>
            <a:ext cx="6143264" cy="1819983"/>
          </a:xfrm>
          <a:prstGeom prst="rect">
            <a:avLst/>
          </a:prstGeom>
        </p:spPr>
      </p:pic>
      <p:pic>
        <p:nvPicPr>
          <p:cNvPr id="14" name="Picture 13" descr="A graph with green and red and blue ticks and crosses&#10;&#10;Description automatically generated">
            <a:extLst>
              <a:ext uri="{FF2B5EF4-FFF2-40B4-BE49-F238E27FC236}">
                <a16:creationId xmlns:a16="http://schemas.microsoft.com/office/drawing/2014/main" id="{7F63771F-3D86-8D35-3B58-40B54D507C66}"/>
              </a:ext>
            </a:extLst>
          </p:cNvPr>
          <p:cNvPicPr>
            <a:picLocks noChangeAspect="1"/>
          </p:cNvPicPr>
          <p:nvPr/>
        </p:nvPicPr>
        <p:blipFill>
          <a:blip r:embed="rId4"/>
          <a:stretch>
            <a:fillRect/>
          </a:stretch>
        </p:blipFill>
        <p:spPr>
          <a:xfrm>
            <a:off x="5756206" y="3765649"/>
            <a:ext cx="5333240" cy="2500522"/>
          </a:xfrm>
          <a:prstGeom prst="rect">
            <a:avLst/>
          </a:prstGeom>
        </p:spPr>
      </p:pic>
      <p:sp>
        <p:nvSpPr>
          <p:cNvPr id="15" name="TextBox 14">
            <a:extLst>
              <a:ext uri="{FF2B5EF4-FFF2-40B4-BE49-F238E27FC236}">
                <a16:creationId xmlns:a16="http://schemas.microsoft.com/office/drawing/2014/main" id="{A790B3A9-3DBF-F726-AB4A-104E4DCD40D3}"/>
              </a:ext>
            </a:extLst>
          </p:cNvPr>
          <p:cNvSpPr txBox="1"/>
          <p:nvPr/>
        </p:nvSpPr>
        <p:spPr>
          <a:xfrm>
            <a:off x="1714501" y="4463311"/>
            <a:ext cx="3848097" cy="1461939"/>
          </a:xfrm>
          <a:prstGeom prst="rect">
            <a:avLst/>
          </a:prstGeom>
          <a:noFill/>
        </p:spPr>
        <p:txBody>
          <a:bodyPr wrap="square" rtlCol="0">
            <a:spAutoFit/>
          </a:bodyPr>
          <a:lstStyle/>
          <a:p>
            <a:pPr algn="ctr" defTabSz="384048">
              <a:spcAft>
                <a:spcPts val="600"/>
              </a:spcAft>
            </a:pPr>
            <a:r>
              <a:rPr lang="en-US" sz="2800" kern="1200">
                <a:solidFill>
                  <a:schemeClr val="tx1"/>
                </a:solidFill>
                <a:latin typeface="Sabon Next LT" panose="02000500000000000000" pitchFamily="2" charset="0"/>
                <a:ea typeface="+mn-ea"/>
                <a:cs typeface="Sabon Next LT" panose="02000500000000000000" pitchFamily="2" charset="0"/>
              </a:rPr>
              <a:t>Colleges I’m Thinking About</a:t>
            </a:r>
          </a:p>
          <a:p>
            <a:pPr algn="ctr" defTabSz="384048">
              <a:spcAft>
                <a:spcPts val="600"/>
              </a:spcAft>
            </a:pPr>
            <a:r>
              <a:rPr lang="en-US" sz="2800" kern="1200">
                <a:solidFill>
                  <a:schemeClr val="tx1"/>
                </a:solidFill>
                <a:latin typeface="Sabon Next LT" panose="02000500000000000000" pitchFamily="2" charset="0"/>
                <a:ea typeface="+mn-ea"/>
                <a:cs typeface="Sabon Next LT" panose="02000500000000000000" pitchFamily="2" charset="0"/>
              </a:rPr>
              <a:t>&amp; Scatterplots</a:t>
            </a:r>
            <a:endParaRPr lang="en-US" sz="2800">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99619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26F6ED-57BC-4CFB-B6B9-817AB334727F}"/>
              </a:ext>
            </a:extLst>
          </p:cNvPr>
          <p:cNvSpPr>
            <a:spLocks noGrp="1"/>
          </p:cNvSpPr>
          <p:nvPr>
            <p:ph type="title"/>
          </p:nvPr>
        </p:nvSpPr>
        <p:spPr>
          <a:xfrm>
            <a:off x="838200" y="365126"/>
            <a:ext cx="10515600" cy="1094740"/>
          </a:xfrm>
        </p:spPr>
        <p:txBody>
          <a:bodyPr>
            <a:normAutofit/>
          </a:bodyPr>
          <a:lstStyle/>
          <a:p>
            <a:pPr algn="ctr"/>
            <a:r>
              <a:rPr lang="en-US" dirty="0">
                <a:latin typeface="Arial Black" panose="020B0A04020102020204" pitchFamily="34" charset="0"/>
              </a:rPr>
              <a:t>Check out the Statistics</a:t>
            </a:r>
            <a:endParaRPr lang="en-US" dirty="0">
              <a:solidFill>
                <a:schemeClr val="bg1"/>
              </a:solidFill>
              <a:latin typeface="Arial Black" panose="020B0A04020102020204" pitchFamily="34" charset="0"/>
            </a:endParaRPr>
          </a:p>
        </p:txBody>
      </p:sp>
      <p:pic>
        <p:nvPicPr>
          <p:cNvPr id="6" name="Content Placeholder 5">
            <a:extLst>
              <a:ext uri="{FF2B5EF4-FFF2-40B4-BE49-F238E27FC236}">
                <a16:creationId xmlns:a16="http://schemas.microsoft.com/office/drawing/2014/main" id="{0F15695A-EB48-4068-C1D0-27DC8E7D3B3B}"/>
              </a:ext>
            </a:extLst>
          </p:cNvPr>
          <p:cNvPicPr>
            <a:picLocks noGrp="1" noChangeAspect="1"/>
          </p:cNvPicPr>
          <p:nvPr>
            <p:ph sz="half" idx="1"/>
          </p:nvPr>
        </p:nvPicPr>
        <p:blipFill>
          <a:blip r:embed="rId3"/>
          <a:stretch>
            <a:fillRect/>
          </a:stretch>
        </p:blipFill>
        <p:spPr>
          <a:xfrm>
            <a:off x="457200" y="2283825"/>
            <a:ext cx="5181600" cy="3746355"/>
          </a:xfrm>
        </p:spPr>
      </p:pic>
      <p:pic>
        <p:nvPicPr>
          <p:cNvPr id="15" name="Content Placeholder 14">
            <a:extLst>
              <a:ext uri="{FF2B5EF4-FFF2-40B4-BE49-F238E27FC236}">
                <a16:creationId xmlns:a16="http://schemas.microsoft.com/office/drawing/2014/main" id="{5A76B958-8A79-7934-3DCF-67C8C0983909}"/>
              </a:ext>
            </a:extLst>
          </p:cNvPr>
          <p:cNvPicPr>
            <a:picLocks noGrp="1" noChangeAspect="1"/>
          </p:cNvPicPr>
          <p:nvPr>
            <p:ph sz="half" idx="2"/>
          </p:nvPr>
        </p:nvPicPr>
        <p:blipFill>
          <a:blip r:embed="rId4"/>
          <a:stretch>
            <a:fillRect/>
          </a:stretch>
        </p:blipFill>
        <p:spPr>
          <a:xfrm>
            <a:off x="5972678" y="3150554"/>
            <a:ext cx="5762122" cy="1545748"/>
          </a:xfrm>
        </p:spPr>
      </p:pic>
      <p:sp>
        <p:nvSpPr>
          <p:cNvPr id="13" name="Star: 5 Points 12">
            <a:extLst>
              <a:ext uri="{FF2B5EF4-FFF2-40B4-BE49-F238E27FC236}">
                <a16:creationId xmlns:a16="http://schemas.microsoft.com/office/drawing/2014/main" id="{B29D9856-29BE-4995-A870-8D2207C64A41}"/>
              </a:ext>
            </a:extLst>
          </p:cNvPr>
          <p:cNvSpPr/>
          <p:nvPr/>
        </p:nvSpPr>
        <p:spPr>
          <a:xfrm>
            <a:off x="8853739" y="2686545"/>
            <a:ext cx="323557" cy="28135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18E8E02E-64F6-37CB-9106-21C03ADA1096}"/>
              </a:ext>
            </a:extLst>
          </p:cNvPr>
          <p:cNvSpPr/>
          <p:nvPr/>
        </p:nvSpPr>
        <p:spPr>
          <a:xfrm>
            <a:off x="7349817" y="2313084"/>
            <a:ext cx="465337" cy="75351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094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C21BF-2685-7D80-D81D-E1C0F7CBEC43}"/>
              </a:ext>
            </a:extLst>
          </p:cNvPr>
          <p:cNvSpPr>
            <a:spLocks noGrp="1"/>
          </p:cNvSpPr>
          <p:nvPr>
            <p:ph type="title"/>
          </p:nvPr>
        </p:nvSpPr>
        <p:spPr>
          <a:xfrm>
            <a:off x="190500" y="1077719"/>
            <a:ext cx="3546889" cy="5033383"/>
          </a:xfrm>
        </p:spPr>
        <p:txBody>
          <a:bodyPr anchor="t">
            <a:normAutofit/>
          </a:bodyPr>
          <a:lstStyle/>
          <a:p>
            <a:r>
              <a:rPr lang="en-US" sz="4000" dirty="0">
                <a:latin typeface="Arial Black" panose="020B0A04020102020204" pitchFamily="34" charset="0"/>
              </a:rPr>
              <a:t>Online </a:t>
            </a:r>
            <a:br>
              <a:rPr lang="en-US" sz="4000" dirty="0">
                <a:latin typeface="Arial Black" panose="020B0A04020102020204" pitchFamily="34" charset="0"/>
              </a:rPr>
            </a:br>
            <a:r>
              <a:rPr lang="en-US" sz="4000" dirty="0">
                <a:latin typeface="Arial Black" panose="020B0A04020102020204" pitchFamily="34" charset="0"/>
              </a:rPr>
              <a:t>College</a:t>
            </a:r>
            <a:br>
              <a:rPr lang="en-US" sz="4000" dirty="0">
                <a:latin typeface="Arial Black" panose="020B0A04020102020204" pitchFamily="34" charset="0"/>
              </a:rPr>
            </a:br>
            <a:r>
              <a:rPr lang="en-US" sz="4000" dirty="0">
                <a:latin typeface="Arial Black" panose="020B0A04020102020204" pitchFamily="34" charset="0"/>
              </a:rPr>
              <a:t>Search </a:t>
            </a:r>
            <a:br>
              <a:rPr lang="en-US" sz="4000" dirty="0">
                <a:latin typeface="Arial Black" panose="020B0A04020102020204" pitchFamily="34" charset="0"/>
              </a:rPr>
            </a:br>
            <a:r>
              <a:rPr lang="en-US" sz="4000" dirty="0">
                <a:latin typeface="Arial Black" panose="020B0A04020102020204" pitchFamily="34" charset="0"/>
              </a:rPr>
              <a:t>Tools:</a:t>
            </a:r>
            <a:br>
              <a:rPr lang="en-US" sz="4000" dirty="0">
                <a:latin typeface="Arial Black" panose="020B0A04020102020204" pitchFamily="34" charset="0"/>
              </a:rPr>
            </a:br>
            <a:br>
              <a:rPr lang="en-US" sz="4000" dirty="0">
                <a:latin typeface="Arial Black" panose="020B0A04020102020204" pitchFamily="34" charset="0"/>
              </a:rPr>
            </a:br>
            <a:r>
              <a:rPr lang="en-US" sz="2800" dirty="0">
                <a:latin typeface="Arial Black" panose="020B0A04020102020204" pitchFamily="34" charset="0"/>
              </a:rPr>
              <a:t>Ratings, Discussion Boards, </a:t>
            </a:r>
            <a:br>
              <a:rPr lang="en-US" sz="2800" dirty="0">
                <a:latin typeface="Arial Black" panose="020B0A04020102020204" pitchFamily="34" charset="0"/>
              </a:rPr>
            </a:br>
            <a:r>
              <a:rPr lang="en-US" sz="2800" dirty="0">
                <a:latin typeface="Arial Black" panose="020B0A04020102020204" pitchFamily="34" charset="0"/>
              </a:rPr>
              <a:t>Search Engines</a:t>
            </a:r>
            <a:br>
              <a:rPr lang="en-US" sz="2800" dirty="0">
                <a:latin typeface="Arial Black" panose="020B0A04020102020204" pitchFamily="34" charset="0"/>
              </a:rPr>
            </a:br>
            <a:endParaRPr lang="en-US" sz="28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FBAB109-0307-CCBE-4952-7BD3E23396DA}"/>
              </a:ext>
            </a:extLst>
          </p:cNvPr>
          <p:cNvSpPr>
            <a:spLocks noGrp="1"/>
          </p:cNvSpPr>
          <p:nvPr>
            <p:ph sz="half" idx="1"/>
          </p:nvPr>
        </p:nvSpPr>
        <p:spPr>
          <a:xfrm>
            <a:off x="4203455" y="1412489"/>
            <a:ext cx="3740395" cy="4363844"/>
          </a:xfrm>
        </p:spPr>
        <p:txBody>
          <a:bodyPr>
            <a:normAutofit fontScale="92500" lnSpcReduction="20000"/>
          </a:bodyPr>
          <a:lstStyle/>
          <a:p>
            <a:r>
              <a:rPr lang="en-US">
                <a:solidFill>
                  <a:schemeClr val="accent3"/>
                </a:solidFill>
                <a:latin typeface="Sabon Next LT" panose="02000500000000000000" pitchFamily="2" charset="0"/>
                <a:cs typeface="Sabon Next LT" panose="02000500000000000000" pitchFamily="2" charset="0"/>
                <a:hlinkClick r:id="rId3">
                  <a:extLst>
                    <a:ext uri="{A12FA001-AC4F-418D-AE19-62706E023703}">
                      <ahyp:hlinkClr xmlns:ahyp="http://schemas.microsoft.com/office/drawing/2018/hyperlinkcolor" val="tx"/>
                    </a:ext>
                  </a:extLst>
                </a:hlinkClick>
              </a:rPr>
              <a:t>College Board/Big Future</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4">
                  <a:extLst>
                    <a:ext uri="{A12FA001-AC4F-418D-AE19-62706E023703}">
                      <ahyp:hlinkClr xmlns:ahyp="http://schemas.microsoft.com/office/drawing/2018/hyperlinkcolor" val="tx"/>
                    </a:ext>
                  </a:extLst>
                </a:hlinkClick>
              </a:rPr>
              <a:t>Common App/Explore Colleges</a:t>
            </a:r>
            <a:endParaRPr lang="en-US">
              <a:solidFill>
                <a:schemeClr val="accent3"/>
              </a:solidFill>
              <a:latin typeface="Sabon Next LT" panose="02000500000000000000" pitchFamily="2" charset="0"/>
              <a:cs typeface="Sabon Next LT" panose="02000500000000000000" pitchFamily="2" charset="0"/>
            </a:endParaRPr>
          </a:p>
          <a:p>
            <a:r>
              <a:rPr lang="en-US" err="1">
                <a:solidFill>
                  <a:schemeClr val="accent3"/>
                </a:solidFill>
                <a:latin typeface="Sabon Next LT" panose="02000500000000000000" pitchFamily="2" charset="0"/>
                <a:cs typeface="Sabon Next LT" panose="02000500000000000000" pitchFamily="2" charset="0"/>
                <a:hlinkClick r:id="rId5">
                  <a:extLst>
                    <a:ext uri="{A12FA001-AC4F-418D-AE19-62706E023703}">
                      <ahyp:hlinkClr xmlns:ahyp="http://schemas.microsoft.com/office/drawing/2018/hyperlinkcolor" val="tx"/>
                    </a:ext>
                  </a:extLst>
                </a:hlinkClick>
              </a:rPr>
              <a:t>Cappex</a:t>
            </a:r>
            <a:endParaRPr lang="en-US">
              <a:solidFill>
                <a:schemeClr val="accent3"/>
              </a:solidFill>
              <a:latin typeface="Sabon Next LT" panose="02000500000000000000" pitchFamily="2" charset="0"/>
              <a:cs typeface="Sabon Next LT" panose="02000500000000000000" pitchFamily="2" charset="0"/>
            </a:endParaRPr>
          </a:p>
          <a:p>
            <a:r>
              <a:rPr lang="en-US" err="1">
                <a:solidFill>
                  <a:schemeClr val="accent3"/>
                </a:solidFill>
                <a:latin typeface="Sabon Next LT" panose="02000500000000000000" pitchFamily="2" charset="0"/>
                <a:cs typeface="Sabon Next LT" panose="02000500000000000000" pitchFamily="2" charset="0"/>
                <a:hlinkClick r:id="rId6">
                  <a:extLst>
                    <a:ext uri="{A12FA001-AC4F-418D-AE19-62706E023703}">
                      <ahyp:hlinkClr xmlns:ahyp="http://schemas.microsoft.com/office/drawing/2018/hyperlinkcolor" val="tx"/>
                    </a:ext>
                  </a:extLst>
                </a:hlinkClick>
              </a:rPr>
              <a:t>Unigo</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7">
                  <a:extLst>
                    <a:ext uri="{A12FA001-AC4F-418D-AE19-62706E023703}">
                      <ahyp:hlinkClr xmlns:ahyp="http://schemas.microsoft.com/office/drawing/2018/hyperlinkcolor" val="tx"/>
                    </a:ext>
                  </a:extLst>
                </a:hlinkClick>
              </a:rPr>
              <a:t>Niche</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8">
                  <a:extLst>
                    <a:ext uri="{A12FA001-AC4F-418D-AE19-62706E023703}">
                      <ahyp:hlinkClr xmlns:ahyp="http://schemas.microsoft.com/office/drawing/2018/hyperlinkcolor" val="tx"/>
                    </a:ext>
                  </a:extLst>
                </a:hlinkClick>
              </a:rPr>
              <a:t>TheCollegeTour.com </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9">
                  <a:extLst>
                    <a:ext uri="{A12FA001-AC4F-418D-AE19-62706E023703}">
                      <ahyp:hlinkClr xmlns:ahyp="http://schemas.microsoft.com/office/drawing/2018/hyperlinkcolor" val="tx"/>
                    </a:ext>
                  </a:extLst>
                </a:hlinkClick>
              </a:rPr>
              <a:t>College Confidential</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10">
                  <a:extLst>
                    <a:ext uri="{A12FA001-AC4F-418D-AE19-62706E023703}">
                      <ahyp:hlinkClr xmlns:ahyp="http://schemas.microsoft.com/office/drawing/2018/hyperlinkcolor" val="tx"/>
                    </a:ext>
                  </a:extLst>
                </a:hlinkClick>
              </a:rPr>
              <a:t>College Navigator</a:t>
            </a:r>
            <a:endParaRPr lang="en-US">
              <a:solidFill>
                <a:schemeClr val="accent3"/>
              </a:solidFill>
              <a:latin typeface="Sabon Next LT" panose="02000500000000000000" pitchFamily="2" charset="0"/>
              <a:cs typeface="Sabon Next LT" panose="02000500000000000000" pitchFamily="2" charset="0"/>
            </a:endParaRPr>
          </a:p>
          <a:p>
            <a:r>
              <a:rPr lang="en-US">
                <a:solidFill>
                  <a:schemeClr val="accent3"/>
                </a:solidFill>
                <a:latin typeface="Sabon Next LT" panose="02000500000000000000" pitchFamily="2" charset="0"/>
                <a:cs typeface="Sabon Next LT" panose="02000500000000000000" pitchFamily="2" charset="0"/>
                <a:hlinkClick r:id="rId11">
                  <a:extLst>
                    <a:ext uri="{A12FA001-AC4F-418D-AE19-62706E023703}">
                      <ahyp:hlinkClr xmlns:ahyp="http://schemas.microsoft.com/office/drawing/2018/hyperlinkcolor" val="tx"/>
                    </a:ext>
                  </a:extLst>
                </a:hlinkClick>
              </a:rPr>
              <a:t>HS Navigator </a:t>
            </a:r>
            <a:endParaRPr lang="en-US">
              <a:solidFill>
                <a:schemeClr val="accent3"/>
              </a:solidFill>
              <a:latin typeface="Sabon Next LT" panose="02000500000000000000" pitchFamily="2" charset="0"/>
              <a:cs typeface="Sabon Next LT" panose="02000500000000000000" pitchFamily="2" charset="0"/>
            </a:endParaRPr>
          </a:p>
          <a:p>
            <a:pPr marL="0" indent="0">
              <a:buNone/>
            </a:pPr>
            <a:endParaRPr lang="en-US" sz="2000"/>
          </a:p>
        </p:txBody>
      </p:sp>
      <p:sp>
        <p:nvSpPr>
          <p:cNvPr id="4" name="Content Placeholder 3">
            <a:extLst>
              <a:ext uri="{FF2B5EF4-FFF2-40B4-BE49-F238E27FC236}">
                <a16:creationId xmlns:a16="http://schemas.microsoft.com/office/drawing/2014/main" id="{A754D6E0-A20F-A18D-1972-FDB3214F10C9}"/>
              </a:ext>
            </a:extLst>
          </p:cNvPr>
          <p:cNvSpPr>
            <a:spLocks noGrp="1"/>
          </p:cNvSpPr>
          <p:nvPr>
            <p:ph sz="half" idx="2"/>
          </p:nvPr>
        </p:nvSpPr>
        <p:spPr>
          <a:xfrm>
            <a:off x="8315893" y="1412489"/>
            <a:ext cx="3876107" cy="4363844"/>
          </a:xfrm>
        </p:spPr>
        <p:txBody>
          <a:bodyPr>
            <a:normAutofit fontScale="92500" lnSpcReduction="20000"/>
          </a:bodyPr>
          <a:lstStyle/>
          <a:p>
            <a:r>
              <a:rPr lang="en-US" sz="2600">
                <a:solidFill>
                  <a:schemeClr val="accent3"/>
                </a:solidFill>
                <a:latin typeface="Sabon Next LT" panose="02000500000000000000" pitchFamily="2" charset="0"/>
                <a:cs typeface="Sabon Next LT" panose="02000500000000000000" pitchFamily="2" charset="0"/>
              </a:rPr>
              <a:t>US News and World Report’s </a:t>
            </a:r>
            <a:r>
              <a:rPr lang="en-US" sz="2600">
                <a:solidFill>
                  <a:schemeClr val="accent3"/>
                </a:solidFill>
                <a:latin typeface="Sabon Next LT" panose="02000500000000000000" pitchFamily="2" charset="0"/>
                <a:cs typeface="Sabon Next LT" panose="02000500000000000000" pitchFamily="2" charset="0"/>
                <a:hlinkClick r:id="rId12">
                  <a:extLst>
                    <a:ext uri="{A12FA001-AC4F-418D-AE19-62706E023703}">
                      <ahyp:hlinkClr xmlns:ahyp="http://schemas.microsoft.com/office/drawing/2018/hyperlinkcolor" val="tx"/>
                    </a:ext>
                  </a:extLst>
                </a:hlinkClick>
              </a:rPr>
              <a:t>Best Colleges Report</a:t>
            </a:r>
            <a:endParaRPr lang="en-US" sz="2600">
              <a:solidFill>
                <a:schemeClr val="accent3"/>
              </a:solidFill>
              <a:latin typeface="Sabon Next LT" panose="02000500000000000000" pitchFamily="2" charset="0"/>
              <a:cs typeface="Sabon Next LT" panose="02000500000000000000" pitchFamily="2" charset="0"/>
            </a:endParaRPr>
          </a:p>
          <a:p>
            <a:r>
              <a:rPr lang="en-US" sz="2600">
                <a:solidFill>
                  <a:schemeClr val="accent3"/>
                </a:solidFill>
                <a:latin typeface="Sabon Next LT" panose="02000500000000000000" pitchFamily="2" charset="0"/>
                <a:cs typeface="Sabon Next LT" panose="02000500000000000000" pitchFamily="2" charset="0"/>
                <a:hlinkClick r:id="rId13">
                  <a:extLst>
                    <a:ext uri="{A12FA001-AC4F-418D-AE19-62706E023703}">
                      <ahyp:hlinkClr xmlns:ahyp="http://schemas.microsoft.com/office/drawing/2018/hyperlinkcolor" val="tx"/>
                    </a:ext>
                  </a:extLst>
                </a:hlinkClick>
              </a:rPr>
              <a:t>The Princeton Review</a:t>
            </a:r>
            <a:endParaRPr lang="en-US" sz="2600">
              <a:solidFill>
                <a:schemeClr val="accent3"/>
              </a:solidFill>
              <a:latin typeface="Sabon Next LT" panose="02000500000000000000" pitchFamily="2" charset="0"/>
              <a:cs typeface="Sabon Next LT" panose="02000500000000000000" pitchFamily="2" charset="0"/>
            </a:endParaRPr>
          </a:p>
          <a:p>
            <a:r>
              <a:rPr lang="en-US" sz="2600">
                <a:solidFill>
                  <a:schemeClr val="accent3"/>
                </a:solidFill>
                <a:latin typeface="Sabon Next LT" panose="02000500000000000000" pitchFamily="2" charset="0"/>
                <a:cs typeface="Sabon Next LT" panose="02000500000000000000" pitchFamily="2" charset="0"/>
              </a:rPr>
              <a:t>Forbes Magazine’s </a:t>
            </a:r>
            <a:r>
              <a:rPr lang="en-US" sz="2600">
                <a:solidFill>
                  <a:schemeClr val="accent3"/>
                </a:solidFill>
                <a:latin typeface="Sabon Next LT" panose="02000500000000000000" pitchFamily="2" charset="0"/>
                <a:cs typeface="Sabon Next LT" panose="02000500000000000000" pitchFamily="2" charset="0"/>
                <a:hlinkClick r:id="rId14">
                  <a:extLst>
                    <a:ext uri="{A12FA001-AC4F-418D-AE19-62706E023703}">
                      <ahyp:hlinkClr xmlns:ahyp="http://schemas.microsoft.com/office/drawing/2018/hyperlinkcolor" val="tx"/>
                    </a:ext>
                  </a:extLst>
                </a:hlinkClick>
              </a:rPr>
              <a:t>America’s Top Colleges</a:t>
            </a:r>
            <a:endParaRPr lang="en-US" sz="2600">
              <a:solidFill>
                <a:schemeClr val="accent3"/>
              </a:solidFill>
              <a:latin typeface="Sabon Next LT" panose="02000500000000000000" pitchFamily="2" charset="0"/>
              <a:cs typeface="Sabon Next LT" panose="02000500000000000000" pitchFamily="2" charset="0"/>
            </a:endParaRPr>
          </a:p>
          <a:p>
            <a:r>
              <a:rPr lang="en-US" sz="2600">
                <a:solidFill>
                  <a:schemeClr val="accent3"/>
                </a:solidFill>
                <a:latin typeface="Sabon Next LT" panose="02000500000000000000" pitchFamily="2" charset="0"/>
                <a:cs typeface="Sabon Next LT" panose="02000500000000000000" pitchFamily="2" charset="0"/>
                <a:hlinkClick r:id="rId15">
                  <a:extLst>
                    <a:ext uri="{A12FA001-AC4F-418D-AE19-62706E023703}">
                      <ahyp:hlinkClr xmlns:ahyp="http://schemas.microsoft.com/office/drawing/2018/hyperlinkcolor" val="tx"/>
                    </a:ext>
                  </a:extLst>
                </a:hlinkClick>
              </a:rPr>
              <a:t>Kiplinger’s Best College Values</a:t>
            </a:r>
            <a:endParaRPr lang="en-US" sz="2600">
              <a:solidFill>
                <a:schemeClr val="accent3"/>
              </a:solidFill>
              <a:latin typeface="Sabon Next LT" panose="02000500000000000000" pitchFamily="2" charset="0"/>
              <a:cs typeface="Sabon Next LT" panose="02000500000000000000" pitchFamily="2" charset="0"/>
            </a:endParaRPr>
          </a:p>
          <a:p>
            <a:pPr marL="0" indent="0">
              <a:buNone/>
            </a:pPr>
            <a:endParaRPr lang="en-US" sz="2000"/>
          </a:p>
        </p:txBody>
      </p:sp>
    </p:spTree>
    <p:extLst>
      <p:ext uri="{BB962C8B-B14F-4D97-AF65-F5344CB8AC3E}">
        <p14:creationId xmlns:p14="http://schemas.microsoft.com/office/powerpoint/2010/main" val="1432768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amsChannelId xmlns="240a9616-1e38-4c80-a900-fe993d952757" xsi:nil="true"/>
    <Self_Registration_Enabled xmlns="240a9616-1e38-4c80-a900-fe993d952757" xsi:nil="true"/>
    <Member_Groups xmlns="240a9616-1e38-4c80-a900-fe993d952757">
      <UserInfo>
        <DisplayName/>
        <AccountId xsi:nil="true"/>
        <AccountType/>
      </UserInfo>
    </Member_Groups>
    <Has_Leaders_Only_SectionGroup xmlns="240a9616-1e38-4c80-a900-fe993d952757" xsi:nil="true"/>
    <lcf76f155ced4ddcb4097134ff3c332f xmlns="240a9616-1e38-4c80-a900-fe993d952757">
      <Terms xmlns="http://schemas.microsoft.com/office/infopath/2007/PartnerControls"/>
    </lcf76f155ced4ddcb4097134ff3c332f>
    <Invited_Students xmlns="240a9616-1e38-4c80-a900-fe993d952757" xsi:nil="true"/>
    <Math_Settings xmlns="240a9616-1e38-4c80-a900-fe993d952757" xsi:nil="true"/>
    <Leaders xmlns="240a9616-1e38-4c80-a900-fe993d952757">
      <UserInfo>
        <DisplayName/>
        <AccountId xsi:nil="true"/>
        <AccountType/>
      </UserInfo>
    </Leaders>
    <Invited_Members xmlns="240a9616-1e38-4c80-a900-fe993d952757" xsi:nil="true"/>
    <FolderType xmlns="240a9616-1e38-4c80-a900-fe993d952757" xsi:nil="true"/>
    <Owner xmlns="240a9616-1e38-4c80-a900-fe993d952757">
      <UserInfo>
        <DisplayName/>
        <AccountId xsi:nil="true"/>
        <AccountType/>
      </UserInfo>
    </Owner>
    <Teachers xmlns="240a9616-1e38-4c80-a900-fe993d952757">
      <UserInfo>
        <DisplayName/>
        <AccountId xsi:nil="true"/>
        <AccountType/>
      </UserInfo>
    </Teachers>
    <Students xmlns="240a9616-1e38-4c80-a900-fe993d952757">
      <UserInfo>
        <DisplayName/>
        <AccountId xsi:nil="true"/>
        <AccountType/>
      </UserInfo>
    </Students>
    <Student_Groups xmlns="240a9616-1e38-4c80-a900-fe993d952757">
      <UserInfo>
        <DisplayName/>
        <AccountId xsi:nil="true"/>
        <AccountType/>
      </UserInfo>
    </Student_Groups>
    <IsNotebookLocked xmlns="240a9616-1e38-4c80-a900-fe993d952757" xsi:nil="true"/>
    <LMS_Mappings xmlns="240a9616-1e38-4c80-a900-fe993d952757" xsi:nil="true"/>
    <Invited_Leaders xmlns="240a9616-1e38-4c80-a900-fe993d952757" xsi:nil="true"/>
    <Members xmlns="240a9616-1e38-4c80-a900-fe993d952757">
      <UserInfo>
        <DisplayName/>
        <AccountId xsi:nil="true"/>
        <AccountType/>
      </UserInfo>
    </Members>
    <NotebookType xmlns="240a9616-1e38-4c80-a900-fe993d952757" xsi:nil="true"/>
    <CultureName xmlns="240a9616-1e38-4c80-a900-fe993d952757" xsi:nil="true"/>
    <AppVersion xmlns="240a9616-1e38-4c80-a900-fe993d952757" xsi:nil="true"/>
    <Invited_Teachers xmlns="240a9616-1e38-4c80-a900-fe993d952757" xsi:nil="true"/>
    <DefaultSectionNames xmlns="240a9616-1e38-4c80-a900-fe993d952757" xsi:nil="true"/>
    <Is_Collaboration_Space_Locked xmlns="240a9616-1e38-4c80-a900-fe993d952757" xsi:nil="true"/>
    <Teams_Channel_Section_Location xmlns="240a9616-1e38-4c80-a900-fe993d952757" xsi:nil="true"/>
    <TaxCatchAll xmlns="5c41b1ea-29e9-4f83-98aa-f332ec97c2de" xsi:nil="true"/>
    <Templates xmlns="240a9616-1e38-4c80-a900-fe993d952757" xsi:nil="true"/>
    <Has_Teacher_Only_SectionGroup xmlns="240a9616-1e38-4c80-a900-fe993d952757" xsi:nil="true"/>
    <Distribution_Groups xmlns="240a9616-1e38-4c80-a900-fe993d9527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6CF05A4186B46B601F9B5EB123D54" ma:contentTypeVersion="45" ma:contentTypeDescription="Create a new document." ma:contentTypeScope="" ma:versionID="aabd4ce043c77d9c25c25df2e20e6798">
  <xsd:schema xmlns:xsd="http://www.w3.org/2001/XMLSchema" xmlns:xs="http://www.w3.org/2001/XMLSchema" xmlns:p="http://schemas.microsoft.com/office/2006/metadata/properties" xmlns:ns2="5c41b1ea-29e9-4f83-98aa-f332ec97c2de" xmlns:ns3="240a9616-1e38-4c80-a900-fe993d952757" targetNamespace="http://schemas.microsoft.com/office/2006/metadata/properties" ma:root="true" ma:fieldsID="f7d264229e6a2807fb765a3cddd9172b" ns2:_="" ns3:_="">
    <xsd:import namespace="5c41b1ea-29e9-4f83-98aa-f332ec97c2de"/>
    <xsd:import namespace="240a9616-1e38-4c80-a900-fe993d95275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DateTaken" minOccurs="0"/>
                <xsd:element ref="ns3:MediaServiceAutoTags" minOccurs="0"/>
                <xsd:element ref="ns3:MediaServiceLocation" minOccurs="0"/>
                <xsd:element ref="ns3:MediaServiceOCR"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AutoKeyPoints" minOccurs="0"/>
                <xsd:element ref="ns3:MediaServiceKeyPoints" minOccurs="0"/>
                <xsd:element ref="ns3:Distribution_Groups" minOccurs="0"/>
                <xsd:element ref="ns3:LMS_Mappings" minOccurs="0"/>
                <xsd:element ref="ns3:Leaders" minOccurs="0"/>
                <xsd:element ref="ns3:Members" minOccurs="0"/>
                <xsd:element ref="ns3:Member_Groups" minOccurs="0"/>
                <xsd:element ref="ns3:Invited_Leaders" minOccurs="0"/>
                <xsd:element ref="ns3:Invited_Members" minOccurs="0"/>
                <xsd:element ref="ns3:Has_Leaders_Only_SectionGroup" minOccurs="0"/>
                <xsd:element ref="ns3:Teams_Channel_Section_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41b1ea-29e9-4f83-98aa-f332ec97c2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50" nillable="true" ma:displayName="Taxonomy Catch All Column" ma:hidden="true" ma:list="{f2ee9171-badf-4fbe-a952-d0dfbe939724}" ma:internalName="TaxCatchAll" ma:showField="CatchAllData" ma:web="5c41b1ea-29e9-4f83-98aa-f332ec97c2d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40a9616-1e38-4c80-a900-fe993d95275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NotebookType" ma:index="18" nillable="true" ma:displayName="Notebook Type" ma:internalName="NotebookType">
      <xsd:simpleType>
        <xsd:restriction base="dms:Text"/>
      </xsd:simpleType>
    </xsd:element>
    <xsd:element name="FolderType" ma:index="19" nillable="true" ma:displayName="Folder Type" ma:internalName="FolderType">
      <xsd:simpleType>
        <xsd:restriction base="dms:Text"/>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msChannelId" ma:index="22" nillable="true" ma:displayName="Teams Channel Id" ma:internalName="TeamsChannelId">
      <xsd:simpleType>
        <xsd:restriction base="dms:Text"/>
      </xsd:simpleType>
    </xsd:element>
    <xsd:element name="Owner" ma:index="2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4" nillable="true" ma:displayName="Math Settings" ma:internalName="Math_Settings">
      <xsd:simpleType>
        <xsd:restriction base="dms:Text"/>
      </xsd:simpleType>
    </xsd:element>
    <xsd:element name="DefaultSectionNames" ma:index="25" nillable="true" ma:displayName="Default Section Names" ma:internalName="DefaultSectionNames">
      <xsd:simpleType>
        <xsd:restriction base="dms:Note">
          <xsd:maxLength value="255"/>
        </xsd:restriction>
      </xsd:simpleType>
    </xsd:element>
    <xsd:element name="Templates" ma:index="26" nillable="true" ma:displayName="Templates" ma:internalName="Templates">
      <xsd:simpleType>
        <xsd:restriction base="dms:Note">
          <xsd:maxLength value="255"/>
        </xsd:restriction>
      </xsd:simpleType>
    </xsd:element>
    <xsd:element name="Teachers" ma:index="2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30" nillable="true" ma:displayName="Invited Teachers" ma:internalName="Invited_Teachers">
      <xsd:simpleType>
        <xsd:restriction base="dms:Note">
          <xsd:maxLength value="255"/>
        </xsd:restriction>
      </xsd:simpleType>
    </xsd:element>
    <xsd:element name="Invited_Students" ma:index="31" nillable="true" ma:displayName="Invited Students" ma:internalName="Invited_Students">
      <xsd:simpleType>
        <xsd:restriction base="dms:Note">
          <xsd:maxLength value="255"/>
        </xsd:restriction>
      </xsd:simpleType>
    </xsd:element>
    <xsd:element name="Self_Registration_Enabled" ma:index="32" nillable="true" ma:displayName="Self Registration Enabled" ma:internalName="Self_Registration_Enabled">
      <xsd:simpleType>
        <xsd:restriction base="dms:Boolean"/>
      </xsd:simpleType>
    </xsd:element>
    <xsd:element name="Has_Teacher_Only_SectionGroup" ma:index="33" nillable="true" ma:displayName="Has Teacher Only SectionGroup" ma:internalName="Has_Teacher_Only_SectionGroup">
      <xsd:simpleType>
        <xsd:restriction base="dms:Boolean"/>
      </xsd:simpleType>
    </xsd:element>
    <xsd:element name="Is_Collaboration_Space_Locked" ma:index="34" nillable="true" ma:displayName="Is Collaboration Space Locked" ma:internalName="Is_Collaboration_Space_Locked">
      <xsd:simpleType>
        <xsd:restriction base="dms:Boolean"/>
      </xsd:simpleType>
    </xsd:element>
    <xsd:element name="IsNotebookLocked" ma:index="35" nillable="true" ma:displayName="Is Notebook Locked" ma:internalName="IsNotebookLocked">
      <xsd:simpleType>
        <xsd:restriction base="dms:Boolean"/>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internalName="MediaServiceKeyPoints" ma:readOnly="true">
      <xsd:simpleType>
        <xsd:restriction base="dms:Note">
          <xsd:maxLength value="255"/>
        </xsd:restriction>
      </xsd:simpleType>
    </xsd:element>
    <xsd:element name="Distribution_Groups" ma:index="38" nillable="true" ma:displayName="Distribution Groups" ma:internalName="Distribution_Groups">
      <xsd:simpleType>
        <xsd:restriction base="dms:Note">
          <xsd:maxLength value="255"/>
        </xsd:restriction>
      </xsd:simpleType>
    </xsd:element>
    <xsd:element name="LMS_Mappings" ma:index="39" nillable="true" ma:displayName="LMS Mappings" ma:internalName="LMS_Mappings">
      <xsd:simpleType>
        <xsd:restriction base="dms:Note">
          <xsd:maxLength value="255"/>
        </xsd:restriction>
      </xsd:simpleType>
    </xsd:element>
    <xsd:element name="Leaders" ma:index="4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4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4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43" nillable="true" ma:displayName="Invited Leaders" ma:internalName="Invited_Leaders">
      <xsd:simpleType>
        <xsd:restriction base="dms:Note">
          <xsd:maxLength value="255"/>
        </xsd:restriction>
      </xsd:simpleType>
    </xsd:element>
    <xsd:element name="Invited_Members" ma:index="44" nillable="true" ma:displayName="Invited Members" ma:internalName="Invited_Members">
      <xsd:simpleType>
        <xsd:restriction base="dms:Note">
          <xsd:maxLength value="255"/>
        </xsd:restriction>
      </xsd:simpleType>
    </xsd:element>
    <xsd:element name="Has_Leaders_Only_SectionGroup" ma:index="45" nillable="true" ma:displayName="Has Leaders Only SectionGroup" ma:internalName="Has_Leaders_Only_SectionGroup">
      <xsd:simpleType>
        <xsd:restriction base="dms:Boolean"/>
      </xsd:simpleType>
    </xsd:element>
    <xsd:element name="Teams_Channel_Section_Location" ma:index="46" nillable="true" ma:displayName="Teams Channel Section Location" ma:internalName="Teams_Channel_Section_Location">
      <xsd:simpleType>
        <xsd:restriction base="dms:Text"/>
      </xsd:simpleType>
    </xsd:element>
    <xsd:element name="MediaLengthInSeconds" ma:index="47" nillable="true" ma:displayName="Length (seconds)" ma:internalName="MediaLengthInSeconds" ma:readOnly="true">
      <xsd:simpleType>
        <xsd:restriction base="dms:Unknown"/>
      </xsd:simpleType>
    </xsd:element>
    <xsd:element name="lcf76f155ced4ddcb4097134ff3c332f" ma:index="49" nillable="true" ma:taxonomy="true" ma:internalName="lcf76f155ced4ddcb4097134ff3c332f" ma:taxonomyFieldName="MediaServiceImageTags" ma:displayName="Image Tags" ma:readOnly="false" ma:fieldId="{5cf76f15-5ced-4ddc-b409-7134ff3c332f}" ma:taxonomyMulti="true" ma:sspId="c14fcde6-7984-4dd6-920d-e5b9f4ab80c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5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5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136F6A-30FE-48EB-96CF-B4F386028820}">
  <ds:schemaRefs>
    <ds:schemaRef ds:uri="http://schemas.microsoft.com/office/2006/metadata/properties"/>
    <ds:schemaRef ds:uri="http://schemas.microsoft.com/office/infopath/2007/PartnerControls"/>
    <ds:schemaRef ds:uri="240a9616-1e38-4c80-a900-fe993d952757"/>
    <ds:schemaRef ds:uri="5c41b1ea-29e9-4f83-98aa-f332ec97c2de"/>
  </ds:schemaRefs>
</ds:datastoreItem>
</file>

<file path=customXml/itemProps2.xml><?xml version="1.0" encoding="utf-8"?>
<ds:datastoreItem xmlns:ds="http://schemas.openxmlformats.org/officeDocument/2006/customXml" ds:itemID="{9449CB0D-3C06-4080-8F8A-DF236BBA95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41b1ea-29e9-4f83-98aa-f332ec97c2de"/>
    <ds:schemaRef ds:uri="240a9616-1e38-4c80-a900-fe993d9527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2997A-C089-48E2-A01A-FAE8092582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TotalTime>
  <Words>2286</Words>
  <Application>Microsoft Office PowerPoint</Application>
  <PresentationFormat>Widescreen</PresentationFormat>
  <Paragraphs>212</Paragraphs>
  <Slides>10</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Aptos</vt:lpstr>
      <vt:lpstr>Aptos Display</vt:lpstr>
      <vt:lpstr>Arial</vt:lpstr>
      <vt:lpstr>Arial Black</vt:lpstr>
      <vt:lpstr>Calibri</vt:lpstr>
      <vt:lpstr>Calibri Light</vt:lpstr>
      <vt:lpstr>Courier New</vt:lpstr>
      <vt:lpstr>Roboto</vt:lpstr>
      <vt:lpstr>Sabon Next LT</vt:lpstr>
      <vt:lpstr>Times New Roman</vt:lpstr>
      <vt:lpstr>Office Theme</vt:lpstr>
      <vt:lpstr>Post-Secondary Planning  Juniors Class of 2026 College Search</vt:lpstr>
      <vt:lpstr>AGENDA</vt:lpstr>
      <vt:lpstr>Junior year timeline</vt:lpstr>
      <vt:lpstr>Admissions Considerations</vt:lpstr>
      <vt:lpstr>The College Search Find Your Fit...</vt:lpstr>
      <vt:lpstr>  A Valuable Resource</vt:lpstr>
      <vt:lpstr>Research &amp; Comparison Tools</vt:lpstr>
      <vt:lpstr>Check out the Statistics</vt:lpstr>
      <vt:lpstr>Online  College Search  Tools:  Ratings, Discussion Boards,  Search Engines </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MOUSTAKAS, GEORGE</dc:creator>
  <cp:lastModifiedBy>MOUSTAKAS, GEORGE</cp:lastModifiedBy>
  <cp:revision>1</cp:revision>
  <dcterms:created xsi:type="dcterms:W3CDTF">2024-11-17T16:55:58Z</dcterms:created>
  <dcterms:modified xsi:type="dcterms:W3CDTF">2024-11-18T01:51:28Z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0x0101003AA6CF05A4186B46B601F9B5EB123D54</vt:lpwstr>
  </property>
  <property fmtid="{D5CDD505-2E9C-101B-9397-08002B2CF9AE}" pid="3" name="MediaServiceImageTags">
    <vt:lpwstr/>
  </property>
</Properties>
</file>